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716" r:id="rId5"/>
    <p:sldMasterId id="2147483737" r:id="rId6"/>
    <p:sldMasterId id="2147483763" r:id="rId7"/>
    <p:sldMasterId id="2147483819" r:id="rId8"/>
    <p:sldMasterId id="2147483838" r:id="rId9"/>
    <p:sldMasterId id="2147483876" r:id="rId10"/>
    <p:sldMasterId id="2147483921" r:id="rId11"/>
    <p:sldMasterId id="2147483982" r:id="rId12"/>
    <p:sldMasterId id="2147484026" r:id="rId13"/>
    <p:sldMasterId id="2147484159" r:id="rId14"/>
    <p:sldMasterId id="2147484190" r:id="rId15"/>
    <p:sldMasterId id="2147484202" r:id="rId16"/>
  </p:sldMasterIdLst>
  <p:notesMasterIdLst>
    <p:notesMasterId r:id="rId84"/>
  </p:notesMasterIdLst>
  <p:sldIdLst>
    <p:sldId id="490" r:id="rId17"/>
    <p:sldId id="580" r:id="rId18"/>
    <p:sldId id="1774" r:id="rId19"/>
    <p:sldId id="1768" r:id="rId20"/>
    <p:sldId id="489" r:id="rId21"/>
    <p:sldId id="2350" r:id="rId22"/>
    <p:sldId id="1773" r:id="rId23"/>
    <p:sldId id="2346" r:id="rId24"/>
    <p:sldId id="2354" r:id="rId25"/>
    <p:sldId id="2393" r:id="rId26"/>
    <p:sldId id="2370" r:id="rId27"/>
    <p:sldId id="2371" r:id="rId28"/>
    <p:sldId id="2372" r:id="rId29"/>
    <p:sldId id="2373" r:id="rId30"/>
    <p:sldId id="2347" r:id="rId31"/>
    <p:sldId id="2355" r:id="rId32"/>
    <p:sldId id="2384" r:id="rId33"/>
    <p:sldId id="2385" r:id="rId34"/>
    <p:sldId id="2386" r:id="rId35"/>
    <p:sldId id="2387" r:id="rId36"/>
    <p:sldId id="2348" r:id="rId37"/>
    <p:sldId id="2352" r:id="rId38"/>
    <p:sldId id="2325" r:id="rId39"/>
    <p:sldId id="2326" r:id="rId40"/>
    <p:sldId id="2329" r:id="rId41"/>
    <p:sldId id="2318" r:id="rId42"/>
    <p:sldId id="2353" r:id="rId43"/>
    <p:sldId id="2351" r:id="rId44"/>
    <p:sldId id="2356" r:id="rId45"/>
    <p:sldId id="2383" r:id="rId46"/>
    <p:sldId id="260" r:id="rId47"/>
    <p:sldId id="2357" r:id="rId48"/>
    <p:sldId id="2358" r:id="rId49"/>
    <p:sldId id="256" r:id="rId50"/>
    <p:sldId id="2020" r:id="rId51"/>
    <p:sldId id="2360" r:id="rId52"/>
    <p:sldId id="2361" r:id="rId53"/>
    <p:sldId id="2362" r:id="rId54"/>
    <p:sldId id="2021" r:id="rId55"/>
    <p:sldId id="2359" r:id="rId56"/>
    <p:sldId id="2363" r:id="rId57"/>
    <p:sldId id="2365" r:id="rId58"/>
    <p:sldId id="257" r:id="rId59"/>
    <p:sldId id="258" r:id="rId60"/>
    <p:sldId id="259" r:id="rId61"/>
    <p:sldId id="2364" r:id="rId62"/>
    <p:sldId id="2366" r:id="rId63"/>
    <p:sldId id="2368" r:id="rId64"/>
    <p:sldId id="2367" r:id="rId65"/>
    <p:sldId id="2388" r:id="rId66"/>
    <p:sldId id="2394" r:id="rId67"/>
    <p:sldId id="2390" r:id="rId68"/>
    <p:sldId id="2391" r:id="rId69"/>
    <p:sldId id="2392" r:id="rId70"/>
    <p:sldId id="2389" r:id="rId71"/>
    <p:sldId id="1861" r:id="rId72"/>
    <p:sldId id="2382" r:id="rId73"/>
    <p:sldId id="2369" r:id="rId74"/>
    <p:sldId id="1954" r:id="rId75"/>
    <p:sldId id="2374" r:id="rId76"/>
    <p:sldId id="2375" r:id="rId77"/>
    <p:sldId id="2377" r:id="rId78"/>
    <p:sldId id="2378" r:id="rId79"/>
    <p:sldId id="2379" r:id="rId80"/>
    <p:sldId id="2380" r:id="rId81"/>
    <p:sldId id="2381" r:id="rId82"/>
    <p:sldId id="202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D0682-A7E2-4B26-9FE4-0EECFFDE6512}" vWet="1" dt="2019-04-24T06:29:04.882"/>
    <p1510:client id="{0D123F8E-B0BA-F243-BD36-F48BC2433CD2}" v="16" dt="2019-04-24T08:28:26.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5846" autoAdjust="0"/>
  </p:normalViewPr>
  <p:slideViewPr>
    <p:cSldViewPr snapToGrid="0">
      <p:cViewPr varScale="1">
        <p:scale>
          <a:sx n="108" d="100"/>
          <a:sy n="108" d="100"/>
        </p:scale>
        <p:origin x="37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6/26/19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17</a:t>
            </a:fld>
            <a:endParaRPr lang="en-US"/>
          </a:p>
        </p:txBody>
      </p:sp>
    </p:spTree>
    <p:extLst>
      <p:ext uri="{BB962C8B-B14F-4D97-AF65-F5344CB8AC3E}">
        <p14:creationId xmlns:p14="http://schemas.microsoft.com/office/powerpoint/2010/main" val="28357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18</a:t>
            </a:fld>
            <a:endParaRPr lang="en-US"/>
          </a:p>
        </p:txBody>
      </p:sp>
    </p:spTree>
    <p:extLst>
      <p:ext uri="{BB962C8B-B14F-4D97-AF65-F5344CB8AC3E}">
        <p14:creationId xmlns:p14="http://schemas.microsoft.com/office/powerpoint/2010/main" val="146637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19</a:t>
            </a:fld>
            <a:endParaRPr lang="en-US"/>
          </a:p>
        </p:txBody>
      </p:sp>
    </p:spTree>
    <p:extLst>
      <p:ext uri="{BB962C8B-B14F-4D97-AF65-F5344CB8AC3E}">
        <p14:creationId xmlns:p14="http://schemas.microsoft.com/office/powerpoint/2010/main" val="150562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20</a:t>
            </a:fld>
            <a:endParaRPr lang="en-US"/>
          </a:p>
        </p:txBody>
      </p:sp>
    </p:spTree>
    <p:extLst>
      <p:ext uri="{BB962C8B-B14F-4D97-AF65-F5344CB8AC3E}">
        <p14:creationId xmlns:p14="http://schemas.microsoft.com/office/powerpoint/2010/main" val="40793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21</a:t>
            </a:fld>
            <a:endParaRPr lang="en-US"/>
          </a:p>
        </p:txBody>
      </p:sp>
    </p:spTree>
    <p:extLst>
      <p:ext uri="{BB962C8B-B14F-4D97-AF65-F5344CB8AC3E}">
        <p14:creationId xmlns:p14="http://schemas.microsoft.com/office/powerpoint/2010/main" val="294594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2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23</a:t>
            </a:fld>
            <a:endParaRPr lang="en-US"/>
          </a:p>
        </p:txBody>
      </p:sp>
    </p:spTree>
    <p:extLst>
      <p:ext uri="{BB962C8B-B14F-4D97-AF65-F5344CB8AC3E}">
        <p14:creationId xmlns:p14="http://schemas.microsoft.com/office/powerpoint/2010/main" val="237588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24</a:t>
            </a:fld>
            <a:endParaRPr lang="en-US"/>
          </a:p>
        </p:txBody>
      </p:sp>
    </p:spTree>
    <p:extLst>
      <p:ext uri="{BB962C8B-B14F-4D97-AF65-F5344CB8AC3E}">
        <p14:creationId xmlns:p14="http://schemas.microsoft.com/office/powerpoint/2010/main" val="416687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25</a:t>
            </a:fld>
            <a:endParaRPr lang="en-US"/>
          </a:p>
        </p:txBody>
      </p:sp>
    </p:spTree>
    <p:extLst>
      <p:ext uri="{BB962C8B-B14F-4D97-AF65-F5344CB8AC3E}">
        <p14:creationId xmlns:p14="http://schemas.microsoft.com/office/powerpoint/2010/main" val="16006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26</a:t>
            </a:fld>
            <a:endParaRPr lang="en-US"/>
          </a:p>
        </p:txBody>
      </p:sp>
    </p:spTree>
    <p:extLst>
      <p:ext uri="{BB962C8B-B14F-4D97-AF65-F5344CB8AC3E}">
        <p14:creationId xmlns:p14="http://schemas.microsoft.com/office/powerpoint/2010/main" val="4185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27</a:t>
            </a:fld>
            <a:endParaRPr lang="en-US"/>
          </a:p>
        </p:txBody>
      </p:sp>
      <p:sp>
        <p:nvSpPr>
          <p:cNvPr id="3" name="Notes Placeholder 2">
            <a:extLst>
              <a:ext uri="{FF2B5EF4-FFF2-40B4-BE49-F238E27FC236}">
                <a16:creationId xmlns:a16="http://schemas.microsoft.com/office/drawing/2014/main" id="{4237B42F-8526-714E-98E9-E54916CBF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3698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28</a:t>
            </a:fld>
            <a:endParaRPr lang="en-US"/>
          </a:p>
        </p:txBody>
      </p:sp>
    </p:spTree>
    <p:extLst>
      <p:ext uri="{BB962C8B-B14F-4D97-AF65-F5344CB8AC3E}">
        <p14:creationId xmlns:p14="http://schemas.microsoft.com/office/powerpoint/2010/main" val="331737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31880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30</a:t>
            </a:fld>
            <a:endParaRPr lang="en-US"/>
          </a:p>
        </p:txBody>
      </p:sp>
    </p:spTree>
    <p:extLst>
      <p:ext uri="{BB962C8B-B14F-4D97-AF65-F5344CB8AC3E}">
        <p14:creationId xmlns:p14="http://schemas.microsoft.com/office/powerpoint/2010/main" val="3118535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32</a:t>
            </a:fld>
            <a:endParaRPr lang="en-US"/>
          </a:p>
        </p:txBody>
      </p:sp>
    </p:spTree>
    <p:extLst>
      <p:ext uri="{BB962C8B-B14F-4D97-AF65-F5344CB8AC3E}">
        <p14:creationId xmlns:p14="http://schemas.microsoft.com/office/powerpoint/2010/main" val="326944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5444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1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684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40</a:t>
            </a:fld>
            <a:endParaRPr lang="en-US"/>
          </a:p>
        </p:txBody>
      </p:sp>
    </p:spTree>
    <p:extLst>
      <p:ext uri="{BB962C8B-B14F-4D97-AF65-F5344CB8AC3E}">
        <p14:creationId xmlns:p14="http://schemas.microsoft.com/office/powerpoint/2010/main" val="157813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0130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46</a:t>
            </a:fld>
            <a:endParaRPr lang="en-US"/>
          </a:p>
        </p:txBody>
      </p:sp>
    </p:spTree>
    <p:extLst>
      <p:ext uri="{BB962C8B-B14F-4D97-AF65-F5344CB8AC3E}">
        <p14:creationId xmlns:p14="http://schemas.microsoft.com/office/powerpoint/2010/main" val="3512831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90635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49</a:t>
            </a:fld>
            <a:endParaRPr lang="en-US"/>
          </a:p>
        </p:txBody>
      </p:sp>
    </p:spTree>
    <p:extLst>
      <p:ext uri="{BB962C8B-B14F-4D97-AF65-F5344CB8AC3E}">
        <p14:creationId xmlns:p14="http://schemas.microsoft.com/office/powerpoint/2010/main" val="3266162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5612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52</a:t>
            </a:fld>
            <a:endParaRPr lang="en-US"/>
          </a:p>
        </p:txBody>
      </p:sp>
    </p:spTree>
    <p:extLst>
      <p:ext uri="{BB962C8B-B14F-4D97-AF65-F5344CB8AC3E}">
        <p14:creationId xmlns:p14="http://schemas.microsoft.com/office/powerpoint/2010/main" val="3140002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53</a:t>
            </a:fld>
            <a:endParaRPr lang="en-US"/>
          </a:p>
        </p:txBody>
      </p:sp>
    </p:spTree>
    <p:extLst>
      <p:ext uri="{BB962C8B-B14F-4D97-AF65-F5344CB8AC3E}">
        <p14:creationId xmlns:p14="http://schemas.microsoft.com/office/powerpoint/2010/main" val="121210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54</a:t>
            </a:fld>
            <a:endParaRPr lang="en-US"/>
          </a:p>
        </p:txBody>
      </p:sp>
      <p:sp>
        <p:nvSpPr>
          <p:cNvPr id="3" name="Notizenplatzhalter 2">
            <a:extLst>
              <a:ext uri="{FF2B5EF4-FFF2-40B4-BE49-F238E27FC236}">
                <a16:creationId xmlns:a16="http://schemas.microsoft.com/office/drawing/2014/main" id="{9E43ED74-D1FC-43D3-8EE2-239379A0922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25037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55</a:t>
            </a:fld>
            <a:endParaRPr lang="en-US"/>
          </a:p>
        </p:txBody>
      </p:sp>
    </p:spTree>
    <p:extLst>
      <p:ext uri="{BB962C8B-B14F-4D97-AF65-F5344CB8AC3E}">
        <p14:creationId xmlns:p14="http://schemas.microsoft.com/office/powerpoint/2010/main" val="25358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82874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589567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239436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59</a:t>
            </a:fld>
            <a:endParaRPr lang="en-US"/>
          </a:p>
        </p:txBody>
      </p:sp>
    </p:spTree>
    <p:extLst>
      <p:ext uri="{BB962C8B-B14F-4D97-AF65-F5344CB8AC3E}">
        <p14:creationId xmlns:p14="http://schemas.microsoft.com/office/powerpoint/2010/main" val="698027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60</a:t>
            </a:fld>
            <a:endParaRPr lang="en-US"/>
          </a:p>
        </p:txBody>
      </p:sp>
    </p:spTree>
    <p:extLst>
      <p:ext uri="{BB962C8B-B14F-4D97-AF65-F5344CB8AC3E}">
        <p14:creationId xmlns:p14="http://schemas.microsoft.com/office/powerpoint/2010/main" val="377505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61</a:t>
            </a:fld>
            <a:endParaRPr lang="en-US"/>
          </a:p>
        </p:txBody>
      </p:sp>
    </p:spTree>
    <p:extLst>
      <p:ext uri="{BB962C8B-B14F-4D97-AF65-F5344CB8AC3E}">
        <p14:creationId xmlns:p14="http://schemas.microsoft.com/office/powerpoint/2010/main" val="828482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62</a:t>
            </a:fld>
            <a:endParaRPr lang="en-US"/>
          </a:p>
        </p:txBody>
      </p:sp>
    </p:spTree>
    <p:extLst>
      <p:ext uri="{BB962C8B-B14F-4D97-AF65-F5344CB8AC3E}">
        <p14:creationId xmlns:p14="http://schemas.microsoft.com/office/powerpoint/2010/main" val="4279298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63</a:t>
            </a:fld>
            <a:endParaRPr lang="en-US"/>
          </a:p>
        </p:txBody>
      </p:sp>
    </p:spTree>
    <p:extLst>
      <p:ext uri="{BB962C8B-B14F-4D97-AF65-F5344CB8AC3E}">
        <p14:creationId xmlns:p14="http://schemas.microsoft.com/office/powerpoint/2010/main" val="2619479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64</a:t>
            </a:fld>
            <a:endParaRPr lang="en-US"/>
          </a:p>
        </p:txBody>
      </p:sp>
    </p:spTree>
    <p:extLst>
      <p:ext uri="{BB962C8B-B14F-4D97-AF65-F5344CB8AC3E}">
        <p14:creationId xmlns:p14="http://schemas.microsoft.com/office/powerpoint/2010/main" val="627463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01E4-568A-4841-83CD-2A6851ECAC15}" type="slidenum">
              <a:rPr lang="en-US" smtClean="0"/>
              <a:t>65</a:t>
            </a:fld>
            <a:endParaRPr lang="en-US"/>
          </a:p>
        </p:txBody>
      </p:sp>
    </p:spTree>
    <p:extLst>
      <p:ext uri="{BB962C8B-B14F-4D97-AF65-F5344CB8AC3E}">
        <p14:creationId xmlns:p14="http://schemas.microsoft.com/office/powerpoint/2010/main" val="26552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F5201E4-568A-4841-83CD-2A6851ECAC15}" type="slidenum">
              <a:rPr lang="en-US" smtClean="0"/>
              <a:t>67</a:t>
            </a:fld>
            <a:endParaRPr lang="en-US"/>
          </a:p>
        </p:txBody>
      </p:sp>
    </p:spTree>
    <p:extLst>
      <p:ext uri="{BB962C8B-B14F-4D97-AF65-F5344CB8AC3E}">
        <p14:creationId xmlns:p14="http://schemas.microsoft.com/office/powerpoint/2010/main" val="270582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9270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39320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13</a:t>
            </a:fld>
            <a:endParaRPr lang="en-US"/>
          </a:p>
        </p:txBody>
      </p:sp>
    </p:spTree>
    <p:extLst>
      <p:ext uri="{BB962C8B-B14F-4D97-AF65-F5344CB8AC3E}">
        <p14:creationId xmlns:p14="http://schemas.microsoft.com/office/powerpoint/2010/main" val="412627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F5201E4-568A-4841-83CD-2A6851ECAC15}" type="slidenum">
              <a:rPr lang="en-US" smtClean="0"/>
              <a:t>15</a:t>
            </a:fld>
            <a:endParaRPr lang="en-US"/>
          </a:p>
        </p:txBody>
      </p:sp>
      <p:sp>
        <p:nvSpPr>
          <p:cNvPr id="3" name="Notes Placeholder 2">
            <a:extLst>
              <a:ext uri="{FF2B5EF4-FFF2-40B4-BE49-F238E27FC236}">
                <a16:creationId xmlns:a16="http://schemas.microsoft.com/office/drawing/2014/main" id="{016E6C8C-8681-6240-9D0B-220D1004D43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160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6/26/19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667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3.xml"/><Relationship Id="rId4" Type="http://schemas.openxmlformats.org/officeDocument/2006/relationships/image" Target="../media/image43.emf"/></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87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6/26/19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53168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6/26/19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9098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A6A-F0FA-4025-B216-4E9A76C3F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8B18188-FEB8-493F-A6A4-573962CCF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AA82E6F-EC4B-4BF8-A854-CCF75E8CE8C1}"/>
              </a:ext>
            </a:extLst>
          </p:cNvPr>
          <p:cNvSpPr>
            <a:spLocks noGrp="1"/>
          </p:cNvSpPr>
          <p:nvPr>
            <p:ph type="dt" sz="half" idx="10"/>
          </p:nvPr>
        </p:nvSpPr>
        <p:spPr/>
        <p:txBody>
          <a:bodyPr/>
          <a:lstStyle/>
          <a:p>
            <a:fld id="{EECF2C54-4B2A-4F1D-86A8-841C970E1CBB}" type="datetimeFigureOut">
              <a:rPr lang="de-DE" smtClean="0"/>
              <a:t>26.06.19</a:t>
            </a:fld>
            <a:endParaRPr lang="de-DE"/>
          </a:p>
        </p:txBody>
      </p:sp>
      <p:sp>
        <p:nvSpPr>
          <p:cNvPr id="5" name="Footer Placeholder 4">
            <a:extLst>
              <a:ext uri="{FF2B5EF4-FFF2-40B4-BE49-F238E27FC236}">
                <a16:creationId xmlns:a16="http://schemas.microsoft.com/office/drawing/2014/main" id="{2F8E3FA7-EAA0-4038-8C32-74011FA726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BD2E867-98BA-4BB7-A0F1-2950128DE1F1}"/>
              </a:ext>
            </a:extLst>
          </p:cNvPr>
          <p:cNvSpPr>
            <a:spLocks noGrp="1"/>
          </p:cNvSpPr>
          <p:nvPr>
            <p:ph type="sldNum" sz="quarter" idx="12"/>
          </p:nvPr>
        </p:nvSpPr>
        <p:spPr/>
        <p:txBody>
          <a:bodyPr/>
          <a:lstStyle/>
          <a:p>
            <a:fld id="{F337F1E4-62AC-4E93-9458-C641F902145E}" type="slidenum">
              <a:rPr lang="de-DE" smtClean="0"/>
              <a:t>‹#›</a:t>
            </a:fld>
            <a:endParaRPr lang="de-DE"/>
          </a:p>
        </p:txBody>
      </p:sp>
    </p:spTree>
    <p:extLst>
      <p:ext uri="{BB962C8B-B14F-4D97-AF65-F5344CB8AC3E}">
        <p14:creationId xmlns:p14="http://schemas.microsoft.com/office/powerpoint/2010/main" val="26357643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9ABF58-4121-A84B-BA19-F4707115D00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864" y="0"/>
            <a:ext cx="12190270" cy="6870694"/>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2285441"/>
            <a:ext cx="12190270" cy="4585253"/>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6/26/19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6/26/19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737373"/>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a:solidFill>
                  <a:srgbClr val="FFFFFF"/>
                </a:solidFill>
                <a:latin typeface="Segoe UI Light"/>
              </a:rPr>
              <a:t>Microsoft Virtual Academy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703" y="5782138"/>
            <a:ext cx="7056143" cy="1075862"/>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12.emf"/><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image" Target="../media/image36.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theme" Target="../theme/theme13.xml"/><Relationship Id="rId8"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2.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61" Type="http://schemas.openxmlformats.org/officeDocument/2006/relationships/tags" Target="../tags/tag31.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82.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2.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2.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2.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theme" Target="../theme/theme8.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image" Target="../media/image12.emf"/><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 id="2147484246" r:id="rId21"/>
    <p:sldLayoutId id="2147484248" r:id="rId22"/>
    <p:sldLayoutId id="2147484249" r:id="rId23"/>
    <p:sldLayoutId id="2147484251" r:id="rId24"/>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9.xml"/><Relationship Id="rId1" Type="http://schemas.openxmlformats.org/officeDocument/2006/relationships/tags" Target="../tags/tag40.xml"/><Relationship Id="rId4" Type="http://schemas.openxmlformats.org/officeDocument/2006/relationships/hyperlink" Target="https://azure.microsoft.com/en-us/updates/pod-security-policy-for-azure-kubernetes-service-aks-is-now-available-in-preview/"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9.xml"/><Relationship Id="rId1" Type="http://schemas.openxmlformats.org/officeDocument/2006/relationships/tags" Target="../tags/tag41.xml"/><Relationship Id="rId4" Type="http://schemas.openxmlformats.org/officeDocument/2006/relationships/hyperlink" Target="https://github.com/ahmetb/kubernetes-network-policy-recip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0.xml"/></Relationships>
</file>

<file path=ppt/slides/_rels/slide3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6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60.xml"/><Relationship Id="rId6" Type="http://schemas.openxmlformats.org/officeDocument/2006/relationships/image" Target="../media/image71.png"/><Relationship Id="rId11" Type="http://schemas.openxmlformats.org/officeDocument/2006/relationships/image" Target="../media/image78.png"/><Relationship Id="rId5" Type="http://schemas.openxmlformats.org/officeDocument/2006/relationships/image" Target="../media/image73.sv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5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59.xml"/><Relationship Id="rId6" Type="http://schemas.openxmlformats.org/officeDocument/2006/relationships/image" Target="../media/image82.png"/><Relationship Id="rId5" Type="http://schemas.openxmlformats.org/officeDocument/2006/relationships/image" Target="../media/image73.sv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A-OCP-GER/unicorn" TargetMode="External"/><Relationship Id="rId2" Type="http://schemas.openxmlformats.org/officeDocument/2006/relationships/hyperlink" Target="https://github.com/CSA-OCP-GER/phoenix" TargetMode="External"/><Relationship Id="rId1" Type="http://schemas.openxmlformats.org/officeDocument/2006/relationships/slideLayout" Target="../slideLayouts/slideLayout190.xml"/><Relationship Id="rId6" Type="http://schemas.openxmlformats.org/officeDocument/2006/relationships/image" Target="../media/image54.tiff"/><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9.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image" Target="../media/image91.png"/><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0.xml"/></Relationships>
</file>

<file path=ppt/slides/_rels/slide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58.xml"/><Relationship Id="rId5" Type="http://schemas.openxmlformats.org/officeDocument/2006/relationships/image" Target="../media/image57.png"/><Relationship Id="rId4" Type="http://schemas.openxmlformats.org/officeDocument/2006/relationships/image" Target="../media/image5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twitter.com/dexhorthy/status/856639005462417409?lang=en" TargetMode="External"/><Relationship Id="rId1" Type="http://schemas.openxmlformats.org/officeDocument/2006/relationships/slideLayout" Target="../slideLayouts/slideLayout151.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160.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zure/kube-advisor" TargetMode="External"/><Relationship Id="rId2" Type="http://schemas.openxmlformats.org/officeDocument/2006/relationships/notesSlide" Target="../notesSlides/notesSlide42.xml"/><Relationship Id="rId1" Type="http://schemas.openxmlformats.org/officeDocument/2006/relationships/slideLayout" Target="../slideLayouts/slideLayout159.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50.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3.xml"/><Relationship Id="rId1" Type="http://schemas.openxmlformats.org/officeDocument/2006/relationships/slideLayout" Target="../slideLayouts/slideLayout159.xml"/><Relationship Id="rId5" Type="http://schemas.openxmlformats.org/officeDocument/2006/relationships/hyperlink" Target="https://github.com/aquasecurity/kube-hunter/" TargetMode="External"/><Relationship Id="rId4" Type="http://schemas.openxmlformats.org/officeDocument/2006/relationships/hyperlink" Target="https://github.com/aquasecurity/kube-bench"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159.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svg"/><Relationship Id="rId9" Type="http://schemas.openxmlformats.org/officeDocument/2006/relationships/image" Target="../media/image103.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9.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aka.ms/aks-oct18hh-fb" TargetMode="External"/><Relationship Id="rId1" Type="http://schemas.openxmlformats.org/officeDocument/2006/relationships/slideLayout" Target="../slideLayouts/slideLayout150.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Advanced </a:t>
            </a:r>
            <a:r>
              <a:rPr lang="en-US" sz="4800" spc="0" dirty="0">
                <a:ln w="0"/>
                <a:solidFill>
                  <a:schemeClr val="tx1"/>
                </a:solidFill>
                <a:effectLst>
                  <a:outerShdw blurRad="38100" dist="19050" dir="2700000" algn="tl" rotWithShape="0">
                    <a:schemeClr val="dk1">
                      <a:alpha val="40000"/>
                    </a:schemeClr>
                  </a:outerShdw>
                </a:effectLst>
              </a:rPr>
              <a:t>Kubernetes</a:t>
            </a:r>
            <a:r>
              <a:rPr lang="en-US" sz="48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Bootcamp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b="1" i="1"/>
              <a:t>Professionalize your container enterprise</a:t>
            </a:r>
          </a:p>
        </p:txBody>
      </p:sp>
      <p:sp>
        <p:nvSpPr>
          <p:cNvPr id="3" name="TextBox 2">
            <a:extLst>
              <a:ext uri="{FF2B5EF4-FFF2-40B4-BE49-F238E27FC236}">
                <a16:creationId xmlns:a16="http://schemas.microsoft.com/office/drawing/2014/main" id="{46E40526-21B6-164E-B911-E58E919675FF}"/>
              </a:ext>
            </a:extLst>
          </p:cNvPr>
          <p:cNvSpPr txBox="1"/>
          <p:nvPr/>
        </p:nvSpPr>
        <p:spPr>
          <a:xfrm>
            <a:off x="6726477" y="2488776"/>
            <a:ext cx="4146115" cy="904863"/>
          </a:xfrm>
          <a:prstGeom prst="rect">
            <a:avLst/>
          </a:prstGeom>
          <a:solidFill>
            <a:srgbClr val="FF0000"/>
          </a:solidFill>
        </p:spPr>
        <p:txBody>
          <a:bodyPr wrap="square" lIns="182880" tIns="146304" rIns="182880" bIns="146304" rtlCol="0">
            <a:spAutoFit/>
          </a:bodyPr>
          <a:lstStyle/>
          <a:p>
            <a:pPr>
              <a:lnSpc>
                <a:spcPct val="90000"/>
              </a:lnSpc>
              <a:spcAft>
                <a:spcPts val="600"/>
              </a:spcAft>
            </a:pPr>
            <a:r>
              <a:rPr lang="de-DE" sz="3600" dirty="0"/>
              <a:t>msevent721ml</a:t>
            </a:r>
            <a:r>
              <a:rPr lang="de-DE" sz="4400" dirty="0"/>
              <a:t> </a:t>
            </a:r>
            <a:endParaRPr lang="de-DE"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101851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can be configured to use AAD for user access</a:t>
            </a:r>
          </a:p>
          <a:p>
            <a:r>
              <a:rPr lang="en-US" dirty="0"/>
              <a:t>Authentication is provided via OpenID Connect (AAD token)</a:t>
            </a:r>
          </a:p>
          <a:p>
            <a:r>
              <a:rPr lang="en-US" dirty="0"/>
              <a:t>Can be enabled during cluster creation</a:t>
            </a:r>
          </a:p>
          <a:p>
            <a:r>
              <a:rPr lang="en-US" dirty="0"/>
              <a:t>“Federated login” / guest users from another directory are not supported</a:t>
            </a:r>
          </a:p>
          <a:p>
            <a:r>
              <a:rPr lang="en-US" dirty="0"/>
              <a:t>In combination with K8s RBAC, users and groups in AAD can be allowed to access resources in your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AAD Integration</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7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Cluster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Developer performs action w/ AAD token.</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a:t>
            </a:r>
            <a:r>
              <a:rPr lang="en-US" sz="1600" b="0" i="1" spc="0" err="1">
                <a:solidFill>
                  <a:srgbClr val="0078D4"/>
                </a:solidFill>
                <a:latin typeface="Segoe UI" panose="020B0502040204020203" pitchFamily="34" charset="0"/>
              </a:rPr>
              <a:t>kubectl</a:t>
            </a:r>
            <a:r>
              <a:rPr lang="en-US" sz="1600" b="0" i="1" spc="0">
                <a:solidFill>
                  <a:srgbClr val="0078D4"/>
                </a:solidFill>
                <a:latin typeface="Segoe UI" panose="020B0502040204020203"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validates token with AAD and fetches the Developer’s AAD Groups</a:t>
            </a:r>
            <a:br>
              <a:rPr lang="en-US" sz="1600" b="0" spc="0">
                <a:solidFill>
                  <a:srgbClr val="0078D4"/>
                </a:solidFill>
                <a:latin typeface="Segoe UI" panose="020B0502040204020203" pitchFamily="34" charset="0"/>
              </a:rPr>
            </a:br>
            <a:r>
              <a:rPr lang="en-US" sz="1600" b="0" spc="0" err="1">
                <a:solidFill>
                  <a:srgbClr val="0078D4"/>
                </a:solidFill>
                <a:latin typeface="Segoe UI" panose="020B0502040204020203" pitchFamily="34" charset="0"/>
              </a:rPr>
              <a:t>Eg.</a:t>
            </a:r>
            <a:r>
              <a:rPr lang="en-US" sz="1600" b="0" spc="0">
                <a:solidFill>
                  <a:srgbClr val="0078D4"/>
                </a:solidFill>
                <a:latin typeface="Segoe UI" panose="020B0502040204020203"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5"/>
            </a:pPr>
            <a:r>
              <a:rPr lang="en-US">
                <a:latin typeface="Segoe UI" panose="020B0502040204020203"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a:buFont typeface="+mj-lt"/>
              <a:buAutoNum type="arabicPeriod" startAt="6"/>
            </a:pPr>
            <a:r>
              <a:rPr lang="en-US">
                <a:latin typeface="Segoe UI" panose="020B0502040204020203"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138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a:t>Azure Level - Identity and Access Management through AAD and RBAC </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Administrator fetches the admin </a:t>
            </a:r>
            <a:r>
              <a:rPr lang="en-US" sz="1600" b="0" spc="0" err="1">
                <a:solidFill>
                  <a:srgbClr val="0078D4"/>
                </a:solidFill>
                <a:latin typeface="Segoe UI" panose="020B0502040204020203" pitchFamily="34" charset="0"/>
              </a:rPr>
              <a:t>kubeconfig</a:t>
            </a:r>
            <a:r>
              <a:rPr lang="en-US" sz="1600" b="0" spc="0">
                <a:solidFill>
                  <a:srgbClr val="0078D4"/>
                </a:solidFill>
                <a:latin typeface="Segoe UI" panose="020B0502040204020203" pitchFamily="34" charset="0"/>
              </a:rPr>
              <a:t> and configures RBAC roles and bindings </a:t>
            </a:r>
            <a:br>
              <a:rPr lang="en-US" sz="1600" b="0" spc="0">
                <a:solidFill>
                  <a:srgbClr val="0078D4"/>
                </a:solidFill>
                <a:latin typeface="Segoe UI" panose="020B0502040204020203" pitchFamily="34" charset="0"/>
              </a:rPr>
            </a:br>
            <a:endParaRPr lang="en-US" sz="1600" b="0" i="1" spc="0">
              <a:solidFill>
                <a:srgbClr val="0078D4"/>
              </a:solidFill>
              <a:latin typeface="Segoe UI" panose="020B0502040204020203"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Kubernetes Developer fetches the user </a:t>
            </a:r>
            <a:r>
              <a:rPr lang="en-US" sz="1600" b="0" spc="0" err="1">
                <a:solidFill>
                  <a:srgbClr val="0078D4"/>
                </a:solidFill>
                <a:latin typeface="Segoe UI" panose="020B0502040204020203" pitchFamily="34" charset="0"/>
              </a:rPr>
              <a:t>kubeconfig</a:t>
            </a:r>
            <a:endParaRPr lang="en-US" sz="1600" b="0" spc="0">
              <a:solidFill>
                <a:srgbClr val="0078D4"/>
              </a:solidFill>
              <a:latin typeface="Segoe UI" panose="020B0502040204020203"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Developer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1"/>
                  </a:solidFill>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20195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dirty="0"/>
              <a:t>Roles / Role-Bindings</a:t>
            </a: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lnSpcReduction="10000"/>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Tree>
    <p:extLst>
      <p:ext uri="{BB962C8B-B14F-4D97-AF65-F5344CB8AC3E}">
        <p14:creationId xmlns:p14="http://schemas.microsoft.com/office/powerpoint/2010/main" val="19450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E34B-A276-4985-8836-745EB5982364}"/>
              </a:ext>
            </a:extLst>
          </p:cNvPr>
          <p:cNvSpPr>
            <a:spLocks noGrp="1"/>
          </p:cNvSpPr>
          <p:nvPr>
            <p:ph type="title"/>
          </p:nvPr>
        </p:nvSpPr>
        <p:spPr/>
        <p:txBody>
          <a:bodyPr>
            <a:normAutofit fontScale="90000"/>
          </a:bodyPr>
          <a:lstStyle/>
          <a:p>
            <a:r>
              <a:rPr lang="en-US"/>
              <a:t>Provisioning AD-enabled AKS</a:t>
            </a:r>
          </a:p>
        </p:txBody>
      </p:sp>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normAutofit lnSpcReduction="10000"/>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Tree>
    <p:extLst>
      <p:ext uri="{BB962C8B-B14F-4D97-AF65-F5344CB8AC3E}">
        <p14:creationId xmlns:p14="http://schemas.microsoft.com/office/powerpoint/2010/main" val="35706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667169"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Azure Active Directory</a:t>
            </a:r>
          </a:p>
          <a:p>
            <a:pPr lvl="1"/>
            <a:r>
              <a:rPr lang="en-US" dirty="0"/>
              <a:t>create an AAD application for the API server and </a:t>
            </a:r>
            <a:r>
              <a:rPr lang="en-US" i="1" dirty="0" err="1"/>
              <a:t>kubectl</a:t>
            </a:r>
            <a:r>
              <a:rPr lang="en-US" dirty="0"/>
              <a:t> client</a:t>
            </a:r>
          </a:p>
          <a:p>
            <a:pPr lvl="1"/>
            <a:r>
              <a:rPr lang="en-US" dirty="0"/>
              <a:t>create an AAD group that will have the users allowed to login to the cluster</a:t>
            </a:r>
          </a:p>
          <a:p>
            <a:endParaRPr lang="en-US" dirty="0"/>
          </a:p>
          <a:p>
            <a:r>
              <a:rPr lang="en-US" dirty="0"/>
              <a:t>Kubernetes</a:t>
            </a:r>
          </a:p>
          <a:p>
            <a:pPr lvl="1"/>
            <a:r>
              <a:rPr lang="en-US" dirty="0"/>
              <a:t>create a cluster with RBAC and AAD integration</a:t>
            </a:r>
          </a:p>
          <a:p>
            <a:pPr lvl="1"/>
            <a:r>
              <a:rPr lang="en-US" dirty="0"/>
              <a:t>bind cluster roles to AAD groups</a:t>
            </a:r>
          </a:p>
          <a:p>
            <a:pPr lvl="1"/>
            <a:r>
              <a:rPr lang="en-US" dirty="0"/>
              <a:t>get admin credentials for the cluster</a:t>
            </a:r>
          </a:p>
          <a:p>
            <a:pPr lvl="1"/>
            <a:r>
              <a:rPr lang="en-US" dirty="0"/>
              <a:t>login with an AAD user</a:t>
            </a:r>
          </a:p>
          <a:p>
            <a:pPr>
              <a:lnSpc>
                <a:spcPct val="100000"/>
              </a:lnSpc>
              <a:spcBef>
                <a:spcPts val="1200"/>
              </a:spcBef>
              <a:buClr>
                <a:schemeClr val="tx1"/>
              </a:buClr>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936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Scheduling / Resource Management</a:t>
            </a:r>
          </a:p>
        </p:txBody>
      </p:sp>
    </p:spTree>
    <p:extLst>
      <p:ext uri="{BB962C8B-B14F-4D97-AF65-F5344CB8AC3E}">
        <p14:creationId xmlns:p14="http://schemas.microsoft.com/office/powerpoint/2010/main" val="25595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5145334"/>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the fundamental level, K8s is a resource manager</a:t>
            </a:r>
          </a:p>
          <a:p>
            <a:r>
              <a:rPr lang="en-US" dirty="0"/>
              <a:t>Scheduler of K8s is responsible of allocating pods to nodes of a cluster</a:t>
            </a:r>
          </a:p>
          <a:p>
            <a:pPr lvl="1"/>
            <a:r>
              <a:rPr lang="en-US" dirty="0"/>
              <a:t>Process of “finding the right node” can be influenced</a:t>
            </a:r>
          </a:p>
          <a:p>
            <a:pPr lvl="1"/>
            <a:r>
              <a:rPr lang="en-US" dirty="0"/>
              <a:t>Hard / soft requirements</a:t>
            </a:r>
          </a:p>
          <a:p>
            <a:pPr lvl="1"/>
            <a:r>
              <a:rPr lang="en-US" dirty="0"/>
              <a:t>Label-based picking of nodes</a:t>
            </a:r>
          </a:p>
          <a:p>
            <a:pPr lvl="1"/>
            <a:r>
              <a:rPr lang="en-US" dirty="0"/>
              <a:t>Based on running pods</a:t>
            </a:r>
          </a:p>
          <a:p>
            <a:pPr lvl="1"/>
            <a:r>
              <a:rPr lang="en-US" dirty="0"/>
              <a:t>Based on resource requests</a:t>
            </a:r>
          </a:p>
          <a:p>
            <a:pPr lvl="1"/>
            <a:r>
              <a:rPr lang="en-US" dirty="0"/>
              <a:t>etc...</a:t>
            </a:r>
          </a:p>
          <a:p>
            <a:r>
              <a:rPr lang="en-US" dirty="0"/>
              <a:t>Node Affinity / Taints/Tolerations</a:t>
            </a:r>
          </a:p>
          <a:p>
            <a:r>
              <a:rPr lang="en-US" dirty="0"/>
              <a:t>Pod Affinity / Anti-Affinity</a:t>
            </a:r>
          </a:p>
          <a:p>
            <a:r>
              <a:rPr lang="en-US" dirty="0"/>
              <a:t>Pod Priorities</a:t>
            </a:r>
          </a:p>
          <a:p>
            <a:r>
              <a:rPr lang="en-US" dirty="0"/>
              <a:t>Resource Requests</a:t>
            </a:r>
          </a:p>
          <a:p>
            <a:pPr lvl="1"/>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8621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Priorities indicate the importance of a workload </a:t>
            </a:r>
          </a:p>
          <a:p>
            <a:r>
              <a:rPr lang="en-US" dirty="0"/>
              <a:t>Relative to other pods</a:t>
            </a:r>
          </a:p>
          <a:p>
            <a:r>
              <a:rPr lang="en-US" dirty="0" err="1">
                <a:latin typeface="Consolas" panose="020B0609020204030204" pitchFamily="49" charset="0"/>
              </a:rPr>
              <a:t>PriorityClass</a:t>
            </a:r>
            <a:r>
              <a:rPr lang="en-US" dirty="0"/>
              <a:t> objects define how important a pod is for your application</a:t>
            </a:r>
          </a:p>
          <a:p>
            <a:r>
              <a:rPr lang="en-US" dirty="0"/>
              <a:t>Pods with a higher priority will be scheduled, although resources may be low</a:t>
            </a:r>
          </a:p>
          <a:p>
            <a:r>
              <a:rPr lang="en-US" dirty="0"/>
              <a:t>Pods with a lower priority will/can be evicted by the scheduler</a:t>
            </a:r>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Priorities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51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Tell the scheduler how many resources your pod will need</a:t>
            </a:r>
          </a:p>
          <a:p>
            <a:pPr lvl="1"/>
            <a:r>
              <a:rPr lang="en-US" dirty="0"/>
              <a:t>Find the right node for a pod</a:t>
            </a:r>
          </a:p>
          <a:p>
            <a:r>
              <a:rPr lang="en-US" dirty="0"/>
              <a:t>Limit the maximum amount of resources a pod can consume</a:t>
            </a:r>
          </a:p>
          <a:p>
            <a:pPr lvl="1"/>
            <a:r>
              <a:rPr lang="en-US" dirty="0"/>
              <a:t>Pods can be killed, e.g. if memory limits are exceeded</a:t>
            </a:r>
          </a:p>
          <a:p>
            <a:r>
              <a:rPr lang="en-US" dirty="0"/>
              <a:t>Can be set on pod- and namespace level</a:t>
            </a:r>
          </a:p>
          <a:p>
            <a:r>
              <a:rPr lang="en-US" dirty="0">
                <a:solidFill>
                  <a:srgbClr val="FF0000"/>
                </a:solidFill>
              </a:rPr>
              <a:t>Very important</a:t>
            </a:r>
            <a:r>
              <a:rPr lang="en-US" dirty="0"/>
              <a:t> in production environments: pods can “go crazy” and compromise the stability of a whole cluster!</a:t>
            </a:r>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Resource Requests + Limits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80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#1</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935373"/>
          </a:xfrm>
          <a:prstGeom prst="rect">
            <a:avLst/>
          </a:prstGeom>
          <a:noFill/>
        </p:spPr>
        <p:txBody>
          <a:bodyPr wrap="square" lIns="182880" tIns="146304" rIns="182880" bIns="146304" rtlCol="0">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Azure </a:t>
            </a:r>
            <a:r>
              <a:rPr lang="de-DE" sz="2400" dirty="0" err="1">
                <a:gradFill>
                  <a:gsLst>
                    <a:gs pos="2917">
                      <a:schemeClr val="tx1"/>
                    </a:gs>
                    <a:gs pos="30000">
                      <a:schemeClr val="tx1"/>
                    </a:gs>
                  </a:gsLst>
                  <a:lin ang="5400000" scaled="0"/>
                </a:gradFill>
              </a:rPr>
              <a:t>Active</a:t>
            </a:r>
            <a:r>
              <a:rPr lang="de-DE" sz="2400" dirty="0">
                <a:gradFill>
                  <a:gsLst>
                    <a:gs pos="2917">
                      <a:schemeClr val="tx1"/>
                    </a:gs>
                    <a:gs pos="30000">
                      <a:schemeClr val="tx1"/>
                    </a:gs>
                  </a:gsLst>
                  <a:lin ang="5400000" scaled="0"/>
                </a:gradFill>
              </a:rPr>
              <a:t> Directory Integration / </a:t>
            </a: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Based</a:t>
            </a:r>
            <a:r>
              <a:rPr lang="de-DE" sz="2400" dirty="0">
                <a:gradFill>
                  <a:gsLst>
                    <a:gs pos="2917">
                      <a:schemeClr val="tx1"/>
                    </a:gs>
                    <a:gs pos="30000">
                      <a:schemeClr val="tx1"/>
                    </a:gs>
                  </a:gsLst>
                  <a:lin ang="5400000" scaled="0"/>
                </a:gradFill>
              </a:rPr>
              <a:t> Access Control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Resource</a:t>
            </a:r>
            <a:r>
              <a:rPr lang="de-DE" sz="2400" dirty="0">
                <a:gradFill>
                  <a:gsLst>
                    <a:gs pos="2917">
                      <a:schemeClr val="tx1"/>
                    </a:gs>
                    <a:gs pos="30000">
                      <a:schemeClr val="tx1"/>
                    </a:gs>
                  </a:gsLst>
                  <a:lin ang="5400000" scaled="0"/>
                </a:gradFill>
              </a:rPr>
              <a:t>-Management / Scheduling</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Networking / NPM / Multi-</a:t>
            </a:r>
            <a:r>
              <a:rPr lang="de-DE" sz="2400" dirty="0" err="1">
                <a:gradFill>
                  <a:gsLst>
                    <a:gs pos="2917">
                      <a:schemeClr val="tx1"/>
                    </a:gs>
                    <a:gs pos="30000">
                      <a:schemeClr val="tx1"/>
                    </a:gs>
                  </a:gsLst>
                  <a:lin ang="5400000" scaled="0"/>
                </a:gradFill>
              </a:rPr>
              <a:t>Tenancy</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Advanced</a:t>
            </a:r>
            <a:r>
              <a:rPr lang="de-DE" sz="2400" dirty="0">
                <a:gradFill>
                  <a:gsLst>
                    <a:gs pos="2917">
                      <a:schemeClr val="tx1"/>
                    </a:gs>
                    <a:gs pos="30000">
                      <a:schemeClr val="tx1"/>
                    </a:gs>
                  </a:gsLst>
                  <a:lin ang="5400000" scaled="0"/>
                </a:gradFill>
              </a:rPr>
              <a:t> Ingress </a:t>
            </a:r>
            <a:r>
              <a:rPr lang="de-DE" sz="2400" dirty="0" err="1">
                <a:gradFill>
                  <a:gsLst>
                    <a:gs pos="2917">
                      <a:schemeClr val="tx1"/>
                    </a:gs>
                    <a:gs pos="30000">
                      <a:schemeClr val="tx1"/>
                    </a:gs>
                  </a:gsLst>
                  <a:lin ang="5400000" scaled="0"/>
                </a:gradFill>
              </a:rPr>
              <a:t>Configuration</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K8s </a:t>
            </a:r>
            <a:r>
              <a:rPr lang="de-DE" sz="2400" dirty="0" err="1">
                <a:gradFill>
                  <a:gsLst>
                    <a:gs pos="2917">
                      <a:schemeClr val="tx1"/>
                    </a:gs>
                    <a:gs pos="30000">
                      <a:schemeClr val="tx1"/>
                    </a:gs>
                  </a:gsLst>
                  <a:lin ang="5400000" scaled="0"/>
                </a:gradFill>
              </a:rPr>
              <a:t>behind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Gateway / Web </a:t>
            </a:r>
            <a:r>
              <a:rPr lang="de-DE" sz="2400" dirty="0" err="1">
                <a:gradFill>
                  <a:gsLst>
                    <a:gs pos="2917">
                      <a:schemeClr val="tx1"/>
                    </a:gs>
                    <a:gs pos="30000">
                      <a:schemeClr val="tx1"/>
                    </a:gs>
                  </a:gsLst>
                  <a:lin ang="5400000" scaled="0"/>
                </a:gradFill>
              </a:rPr>
              <a:t>Application</a:t>
            </a:r>
            <a:r>
              <a:rPr lang="de-DE" sz="2400" dirty="0">
                <a:gradFill>
                  <a:gsLst>
                    <a:gs pos="2917">
                      <a:schemeClr val="tx1"/>
                    </a:gs>
                    <a:gs pos="30000">
                      <a:schemeClr val="tx1"/>
                    </a:gs>
                  </a:gsLst>
                  <a:lin ang="5400000" scaled="0"/>
                </a:gradFill>
              </a:rPr>
              <a:t> Firewall</a:t>
            </a:r>
          </a:p>
          <a:p>
            <a:pPr marL="342900" indent="-342900">
              <a:lnSpc>
                <a:spcPct val="150000"/>
              </a:lnSpc>
              <a:spcAft>
                <a:spcPts val="600"/>
              </a:spcAft>
              <a:buFontTx/>
              <a:buChar char="-"/>
            </a:pP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Service Identity / </a:t>
            </a:r>
            <a:r>
              <a:rPr lang="de-DE" sz="2400" dirty="0" err="1">
                <a:gradFill>
                  <a:gsLst>
                    <a:gs pos="2917">
                      <a:schemeClr val="tx1"/>
                    </a:gs>
                    <a:gs pos="30000">
                      <a:schemeClr val="tx1"/>
                    </a:gs>
                  </a:gsLst>
                  <a:lin ang="5400000" scaled="0"/>
                </a:gradFill>
              </a:rPr>
              <a:t>Managed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Pod</a:t>
            </a:r>
            <a:r>
              <a:rPr lang="de-DE" sz="2400" dirty="0">
                <a:gradFill>
                  <a:gsLst>
                    <a:gs pos="2917">
                      <a:schemeClr val="tx1"/>
                    </a:gs>
                    <a:gs pos="30000">
                      <a:schemeClr val="tx1"/>
                    </a:gs>
                  </a:gsLst>
                  <a:lin ang="5400000" scaled="0"/>
                </a:gradFill>
              </a:rPr>
              <a:t> Identity</a:t>
            </a: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10681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4" y="1434370"/>
            <a:ext cx="10709214"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Pod </a:t>
            </a:r>
            <a:r>
              <a:rPr lang="en-US" dirty="0" err="1"/>
              <a:t>Autoscaler</a:t>
            </a:r>
            <a:r>
              <a:rPr lang="en-US" dirty="0"/>
              <a:t> scales the number of pods</a:t>
            </a:r>
          </a:p>
          <a:p>
            <a:r>
              <a:rPr lang="en-US" dirty="0"/>
              <a:t>Based on metrics like CPU / memory consumption</a:t>
            </a:r>
          </a:p>
          <a:p>
            <a:r>
              <a:rPr lang="en-US" dirty="0"/>
              <a:t>Can be custom metrics</a:t>
            </a:r>
          </a:p>
          <a:p>
            <a:r>
              <a:rPr lang="en-US" dirty="0"/>
              <a:t>HPA continuously checks metrics values</a:t>
            </a:r>
          </a:p>
          <a:p>
            <a:pPr lvl="1"/>
            <a:r>
              <a:rPr lang="en-US" dirty="0"/>
              <a:t>Check interval default: 30s</a:t>
            </a:r>
          </a:p>
          <a:p>
            <a:pPr lvl="1"/>
            <a:r>
              <a:rPr lang="en-US" dirty="0"/>
              <a:t>Attempts to increase the number of pods if specified threshold is met</a:t>
            </a:r>
          </a:p>
          <a:p>
            <a:pPr lvl="1"/>
            <a:r>
              <a:rPr lang="en-US" dirty="0"/>
              <a:t>Updates the number of replicas in a deployment (which is then responsible for the rollout of the changes)</a:t>
            </a:r>
          </a:p>
          <a:p>
            <a:endParaRPr lang="en-US" dirty="0"/>
          </a:p>
          <a:p>
            <a:pPr lvl="1"/>
            <a:endParaRPr lang="en-US" dirty="0"/>
          </a:p>
          <a:p>
            <a:pPr lvl="1"/>
            <a:endParaRPr lang="en-US" dirty="0"/>
          </a:p>
          <a:p>
            <a:endParaRPr lang="en-US" dirty="0"/>
          </a:p>
          <a:p>
            <a:endParaRPr lang="en-US" dirty="0"/>
          </a:p>
          <a:p>
            <a:pPr lvl="2"/>
            <a:endParaRPr lang="en-US" dirty="0"/>
          </a:p>
          <a:p>
            <a:pPr marL="0" indent="0">
              <a:buNone/>
            </a:pPr>
            <a:endParaRPr lang="en-US" sz="2000" dirty="0">
              <a:solidFill>
                <a:srgbClr val="0078D4"/>
              </a:solidFill>
              <a:latin typeface="Segoe UI Semibold" panose="020B0702040204020203" pitchFamily="34" charset="0"/>
              <a:cs typeface="Segoe UI Semibold" panose="020B07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Kubernetes Scheduling / HPA</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430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338153" cy="527123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Kubernetes Scheduling</a:t>
            </a:r>
          </a:p>
          <a:p>
            <a:pPr lvl="1"/>
            <a:r>
              <a:rPr lang="en-US" dirty="0"/>
              <a:t>How does it work?</a:t>
            </a:r>
          </a:p>
          <a:p>
            <a:pPr lvl="1"/>
            <a:r>
              <a:rPr lang="en-US" dirty="0"/>
              <a:t>…and how to influence scheduling</a:t>
            </a:r>
          </a:p>
          <a:p>
            <a:r>
              <a:rPr lang="en-US" dirty="0"/>
              <a:t>Node Affinity / Pod Affinity / Anti-Affinity</a:t>
            </a:r>
          </a:p>
          <a:p>
            <a:pPr lvl="1"/>
            <a:r>
              <a:rPr lang="en-US" dirty="0"/>
              <a:t>Where to (not) schedule pods?</a:t>
            </a:r>
          </a:p>
          <a:p>
            <a:r>
              <a:rPr lang="en-US" dirty="0"/>
              <a:t>Pod Priority</a:t>
            </a:r>
          </a:p>
          <a:p>
            <a:pPr lvl="1"/>
            <a:r>
              <a:rPr lang="en-US" dirty="0"/>
              <a:t>What are the important workloads?</a:t>
            </a:r>
          </a:p>
          <a:p>
            <a:pPr lvl="1"/>
            <a:r>
              <a:rPr lang="en-US" dirty="0"/>
              <a:t>What pods should always run?</a:t>
            </a:r>
          </a:p>
          <a:p>
            <a:r>
              <a:rPr lang="en-US" dirty="0"/>
              <a:t>Resource Limits / Requests</a:t>
            </a:r>
          </a:p>
          <a:p>
            <a:r>
              <a:rPr lang="en-US" dirty="0"/>
              <a:t>Horizontal Scaling</a:t>
            </a:r>
          </a:p>
          <a:p>
            <a:pPr lvl="1"/>
            <a:r>
              <a:rPr lang="en-US" dirty="0"/>
              <a:t>Keep services / applications responsive</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39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Networking / NPM / Multi-Tenancy</a:t>
            </a:r>
          </a:p>
        </p:txBody>
      </p:sp>
    </p:spTree>
    <p:extLst>
      <p:ext uri="{BB962C8B-B14F-4D97-AF65-F5344CB8AC3E}">
        <p14:creationId xmlns:p14="http://schemas.microsoft.com/office/powerpoint/2010/main" val="16861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PodA</a:t>
                      </a:r>
                      <a:endParaRPr lang="en-GB" sz="1000">
                        <a:latin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PodB</a:t>
                      </a:r>
                      <a:endParaRPr lang="en-GB" sz="1000">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PodD</a:t>
                      </a:r>
                      <a:endParaRPr lang="en-GB" sz="1000">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PodC</a:t>
                      </a:r>
                      <a:endParaRPr lang="en-GB" sz="1000">
                        <a:latin typeface="Segoe UI" panose="020B0502040204020203" pitchFamily="34" charset="0"/>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PodE</a:t>
                      </a:r>
                      <a:endParaRPr lang="en-GB" sz="1000">
                        <a:latin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PodF</a:t>
                      </a:r>
                      <a:endParaRPr lang="en-GB" sz="1000">
                        <a:latin typeface="Segoe UI" panose="020B0502040204020203" pitchFamily="34" charset="0"/>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PodH</a:t>
                      </a:r>
                      <a:endParaRPr lang="en-GB" sz="1000">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err="1">
                          <a:latin typeface="Segoe UI" panose="020B0502040204020203" pitchFamily="34" charset="0"/>
                          <a:cs typeface="Segoe UI" panose="020B0502040204020203" pitchFamily="34" charset="0"/>
                        </a:rPr>
                        <a:t>PodG</a:t>
                      </a:r>
                      <a:endParaRPr lang="en-GB" sz="1000">
                        <a:latin typeface="Segoe UI" panose="020B0502040204020203" pitchFamily="34" charset="0"/>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343655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GB">
                <a:gradFill>
                  <a:gsLst>
                    <a:gs pos="1250">
                      <a:srgbClr val="1A1A1A"/>
                    </a:gs>
                    <a:gs pos="100000">
                      <a:srgbClr val="1A1A1A"/>
                    </a:gs>
                  </a:gsLst>
                  <a:lin ang="5400000" scaled="0"/>
                </a:gradFill>
                <a:latin typeface="Segoe UI Semibold"/>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algn="ctr"/>
              <a:r>
                <a:rPr lang="en-GB" sz="1400">
                  <a:latin typeface="Segoe UI Semibold" panose="020B0702040204020203" pitchFamily="34" charset="0"/>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algn="ctr"/>
            <a:r>
              <a:rPr lang="en-GB" sz="1400" dirty="0">
                <a:latin typeface="Segoe UI Semibold" panose="020B0702040204020203" pitchFamily="34" charset="0"/>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r>
              <a:rPr lang="en-GB" sz="1000">
                <a:latin typeface="Segoe UI Semibold" panose="020B0702040204020203" pitchFamily="34" charset="0"/>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algn="ctr"/>
            <a:r>
              <a:rPr lang="en-GB" sz="1300">
                <a:latin typeface="Segoe UI" panose="020B0502040204020203" pitchFamily="34" charset="0"/>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algn="ctr"/>
            <a:r>
              <a:rPr lang="en-GB" sz="1200">
                <a:latin typeface="Segoe UI" panose="020B0502040204020203" pitchFamily="34" charset="0"/>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latin typeface="Segoe UI" panose="020B0502040204020203" pitchFamily="34" charset="0"/>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750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1B66A-363A-E743-B8F4-1DF66D36ACD1}"/>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7" name="Title 16">
            <a:extLst>
              <a:ext uri="{FF2B5EF4-FFF2-40B4-BE49-F238E27FC236}">
                <a16:creationId xmlns:a16="http://schemas.microsoft.com/office/drawing/2014/main" id="{5102E1B1-6E61-4541-AB29-432D5714741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Physical vs. Logical Isolation</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39800" y="3179763"/>
            <a:ext cx="2111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40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a:t>Kubernetes Namespaces</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GB" sz="2400" dirty="0">
                <a:solidFill>
                  <a:schemeClr val="tx1"/>
                </a:solidFill>
                <a:latin typeface="Consolas" panose="020B0609020204030204" pitchFamily="49" charset="0"/>
                <a:cs typeface="Segoe UI Semibold" panose="020B0702040204020203" pitchFamily="34" charset="0"/>
              </a:rPr>
              <a:t>Namespace</a:t>
            </a:r>
            <a:r>
              <a:rPr lang="en-GB" sz="2400" dirty="0"/>
              <a:t> Object is the logical Isolation boundary</a:t>
            </a:r>
          </a:p>
          <a:p>
            <a:r>
              <a:rPr lang="en-GB" sz="2400" dirty="0"/>
              <a:t>Kubernetes has features to help us safely isolate tenants </a:t>
            </a:r>
          </a:p>
          <a:p>
            <a:pPr lvl="1"/>
            <a:r>
              <a:rPr lang="en-GB" sz="2400" dirty="0"/>
              <a:t>Scheduling: Resource Quota</a:t>
            </a:r>
          </a:p>
          <a:p>
            <a:pPr lvl="1"/>
            <a:r>
              <a:rPr lang="en-GB" sz="2400" dirty="0"/>
              <a:t>Network Isolation using </a:t>
            </a:r>
            <a:r>
              <a:rPr lang="en-GB" sz="2400" b="1" dirty="0"/>
              <a:t>Network Policies</a:t>
            </a:r>
          </a:p>
          <a:p>
            <a:pPr lvl="1"/>
            <a:r>
              <a:rPr lang="en-GB" sz="2400" dirty="0"/>
              <a:t>Authentication and Authorization: RBAC and Pod Security Policy </a:t>
            </a:r>
          </a:p>
          <a:p>
            <a:pPr marL="448228" lvl="2" indent="0">
              <a:buNone/>
            </a:pPr>
            <a:r>
              <a:rPr lang="en-GB" sz="2400" dirty="0">
                <a:sym typeface="Wingdings" panose="05000000000000000000" pitchFamily="2" charset="2"/>
              </a:rPr>
              <a:t> </a:t>
            </a:r>
            <a:r>
              <a:rPr lang="en-GB" sz="2400" dirty="0"/>
              <a:t>went “Public Preview”: </a:t>
            </a:r>
            <a:r>
              <a:rPr lang="de-DE" sz="2400" dirty="0">
                <a:hlinkClick r:id="rId4"/>
              </a:rPr>
              <a:t>https://azure.microsoft.com/en-us/updates/pod-security-policy-for-azure-kubernetes-service-aks-is-now-available-in-preview/</a:t>
            </a:r>
            <a:endParaRPr lang="en-GB" sz="2400" dirty="0"/>
          </a:p>
        </p:txBody>
      </p:sp>
    </p:spTree>
    <p:custDataLst>
      <p:tags r:id="rId1"/>
    </p:custDataLst>
    <p:extLst>
      <p:ext uri="{BB962C8B-B14F-4D97-AF65-F5344CB8AC3E}">
        <p14:creationId xmlns:p14="http://schemas.microsoft.com/office/powerpoint/2010/main" val="1382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fontScale="90000"/>
          </a:bodyPr>
          <a:lstStyle/>
          <a:p>
            <a:r>
              <a:rPr lang="en-GB" dirty="0"/>
              <a:t>Azure Network Policy Manager</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a:xfrm>
            <a:off x="548640" y="1386348"/>
            <a:ext cx="10805160" cy="4790615"/>
          </a:xfrm>
        </p:spPr>
        <p:txBody>
          <a:bodyPr vert="horz" wrap="square" lIns="146304" tIns="91440" rIns="146304" bIns="91440" rtlCol="0">
            <a:normAutofit fontScale="92500"/>
          </a:bodyPr>
          <a:lstStyle/>
          <a:p>
            <a:pPr>
              <a:buFont typeface="Arial" panose="020B0604020202020204" pitchFamily="34" charset="0"/>
              <a:buChar char="•"/>
            </a:pPr>
            <a:r>
              <a:rPr lang="en-GB" sz="2400" dirty="0">
                <a:solidFill>
                  <a:schemeClr val="tx1"/>
                </a:solidFill>
              </a:rPr>
              <a:t>Microsoft’s own network policy module</a:t>
            </a:r>
          </a:p>
          <a:p>
            <a:pPr>
              <a:buFont typeface="Arial" panose="020B0604020202020204" pitchFamily="34" charset="0"/>
              <a:buChar char="•"/>
            </a:pPr>
            <a:r>
              <a:rPr lang="en-GB" sz="2400" dirty="0">
                <a:solidFill>
                  <a:schemeClr val="tx1"/>
                </a:solidFill>
              </a:rPr>
              <a:t>Implements Kubernetes Network Policies for </a:t>
            </a:r>
            <a:r>
              <a:rPr lang="en-GB" sz="2400" dirty="0" err="1">
                <a:solidFill>
                  <a:schemeClr val="tx1"/>
                </a:solidFill>
              </a:rPr>
              <a:t>aks</a:t>
            </a:r>
            <a:r>
              <a:rPr lang="en-GB" sz="2400" dirty="0">
                <a:solidFill>
                  <a:schemeClr val="tx1"/>
                </a:solidFill>
              </a:rPr>
              <a:t>-engine / Azure Kubernetes Service</a:t>
            </a:r>
          </a:p>
          <a:p>
            <a:pPr>
              <a:buFont typeface="Arial" panose="020B0604020202020204" pitchFamily="34" charset="0"/>
              <a:buChar char="•"/>
            </a:pPr>
            <a:r>
              <a:rPr lang="en-GB" sz="2400" dirty="0">
                <a:solidFill>
                  <a:schemeClr val="tx1"/>
                </a:solidFill>
              </a:rPr>
              <a:t>Depends on Azure CNI / “Advanced Networking” feature</a:t>
            </a:r>
          </a:p>
          <a:p>
            <a:pPr>
              <a:buFont typeface="Arial" panose="020B0604020202020204" pitchFamily="34" charset="0"/>
              <a:buChar char="•"/>
            </a:pPr>
            <a:r>
              <a:rPr lang="en-GB" sz="2400" dirty="0">
                <a:solidFill>
                  <a:schemeClr val="tx1"/>
                </a:solidFill>
              </a:rPr>
              <a:t>Apply networking rules on pods / namespaces, e.g. deny / allow traffic to certain pods</a:t>
            </a:r>
          </a:p>
          <a:p>
            <a:pPr>
              <a:buFont typeface="Arial" panose="020B0604020202020204" pitchFamily="34" charset="0"/>
              <a:buChar char="•"/>
            </a:pPr>
            <a:r>
              <a:rPr lang="en-GB" sz="2400" dirty="0">
                <a:solidFill>
                  <a:schemeClr val="tx1"/>
                </a:solidFill>
              </a:rPr>
              <a:t>Follows </a:t>
            </a:r>
            <a:r>
              <a:rPr lang="en-GB" sz="2400" i="1" dirty="0">
                <a:solidFill>
                  <a:schemeClr val="tx1"/>
                </a:solidFill>
              </a:rPr>
              <a:t>LIFO</a:t>
            </a:r>
            <a:r>
              <a:rPr lang="en-GB" sz="2400" dirty="0">
                <a:solidFill>
                  <a:schemeClr val="tx1"/>
                </a:solidFill>
              </a:rPr>
              <a:t> principle</a:t>
            </a:r>
          </a:p>
          <a:p>
            <a:pPr lvl="1">
              <a:buFont typeface="Arial" panose="020B0604020202020204" pitchFamily="34" charset="0"/>
              <a:buChar char="•"/>
            </a:pPr>
            <a:r>
              <a:rPr lang="en-GB" sz="2400" dirty="0">
                <a:solidFill>
                  <a:schemeClr val="tx1"/>
                </a:solidFill>
              </a:rPr>
              <a:t>e.g. deploy a “deny-inbound-all” rule to a namespace first, then deploy additional policies to allow access as necessary</a:t>
            </a:r>
          </a:p>
          <a:p>
            <a:pPr>
              <a:buFont typeface="Arial" panose="020B0604020202020204" pitchFamily="34" charset="0"/>
              <a:buChar char="•"/>
            </a:pPr>
            <a:endParaRPr lang="en-GB" sz="2400" dirty="0">
              <a:solidFill>
                <a:schemeClr val="tx1"/>
              </a:solidFill>
            </a:endParaRPr>
          </a:p>
          <a:p>
            <a:pPr>
              <a:buFont typeface="Arial" panose="020B0604020202020204" pitchFamily="34" charset="0"/>
              <a:buChar char="•"/>
            </a:pPr>
            <a:r>
              <a:rPr lang="en-GB" sz="2400" dirty="0">
                <a:solidFill>
                  <a:schemeClr val="tx1"/>
                </a:solidFill>
              </a:rPr>
              <a:t>Network Policy Recipes: </a:t>
            </a:r>
            <a:r>
              <a:rPr lang="de-DE" sz="2400" dirty="0">
                <a:hlinkClick r:id="rId4"/>
              </a:rPr>
              <a:t>https://github.com/ahmetb/kubernetes-network-policy-recipes</a:t>
            </a:r>
            <a:endParaRPr lang="en-GB" sz="2400" dirty="0">
              <a:solidFill>
                <a:schemeClr val="tx1"/>
              </a:solidFill>
            </a:endParaRPr>
          </a:p>
          <a:p>
            <a:pPr>
              <a:buFont typeface="Arial" panose="020B0604020202020204" pitchFamily="34" charset="0"/>
              <a:buChar char="•"/>
            </a:pPr>
            <a:endParaRPr lang="en-GB" sz="2400" dirty="0">
              <a:solidFill>
                <a:schemeClr val="tx1"/>
              </a:solidFill>
            </a:endParaRPr>
          </a:p>
          <a:p>
            <a:endParaRPr lang="en-GB" dirty="0">
              <a:solidFill>
                <a:schemeClr val="tx1"/>
              </a:solidFill>
            </a:endParaRPr>
          </a:p>
          <a:p>
            <a:endParaRPr lang="en-GB" dirty="0">
              <a:solidFill>
                <a:schemeClr val="tx1"/>
              </a:solidFill>
            </a:endParaRPr>
          </a:p>
        </p:txBody>
      </p:sp>
    </p:spTree>
    <p:custDataLst>
      <p:tags r:id="rId1"/>
    </p:custDataLst>
    <p:extLst>
      <p:ext uri="{BB962C8B-B14F-4D97-AF65-F5344CB8AC3E}">
        <p14:creationId xmlns:p14="http://schemas.microsoft.com/office/powerpoint/2010/main" val="703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Get to know logical isolation pattern</a:t>
            </a:r>
          </a:p>
          <a:p>
            <a:r>
              <a:rPr lang="en-US" sz="2400" dirty="0"/>
              <a:t>Apply </a:t>
            </a:r>
            <a:r>
              <a:rPr lang="en-US" sz="2400" dirty="0" err="1"/>
              <a:t>NetworkPolicies</a:t>
            </a:r>
            <a:r>
              <a:rPr lang="en-US" sz="2400" dirty="0"/>
              <a:t> to isolate workloads on one Kubernetes cluster</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937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Advanced Ingress Configuration</a:t>
            </a:r>
          </a:p>
        </p:txBody>
      </p:sp>
    </p:spTree>
    <p:extLst>
      <p:ext uri="{BB962C8B-B14F-4D97-AF65-F5344CB8AC3E}">
        <p14:creationId xmlns:p14="http://schemas.microsoft.com/office/powerpoint/2010/main" val="24325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97F1-4E4F-4C0A-921C-7140F18D9480}"/>
              </a:ext>
            </a:extLst>
          </p:cNvPr>
          <p:cNvSpPr>
            <a:spLocks noGrp="1"/>
          </p:cNvSpPr>
          <p:nvPr>
            <p:ph type="title"/>
          </p:nvPr>
        </p:nvSpPr>
        <p:spPr/>
        <p:txBody>
          <a:bodyPr/>
          <a:lstStyle/>
          <a:p>
            <a:r>
              <a:rPr lang="de-DE" err="1"/>
              <a:t>What</a:t>
            </a:r>
            <a:r>
              <a:rPr lang="de-DE"/>
              <a:t> </a:t>
            </a:r>
            <a:r>
              <a:rPr lang="de-DE" err="1"/>
              <a:t>we</a:t>
            </a:r>
            <a:r>
              <a:rPr lang="de-DE"/>
              <a:t> </a:t>
            </a:r>
            <a:r>
              <a:rPr lang="de-DE" err="1"/>
              <a:t>are</a:t>
            </a:r>
            <a:r>
              <a:rPr lang="de-DE"/>
              <a:t> </a:t>
            </a:r>
            <a:r>
              <a:rPr lang="de-DE" err="1"/>
              <a:t>going</a:t>
            </a:r>
            <a:r>
              <a:rPr lang="de-DE"/>
              <a:t> </a:t>
            </a:r>
            <a:r>
              <a:rPr lang="de-DE" err="1"/>
              <a:t>to</a:t>
            </a:r>
            <a:r>
              <a:rPr lang="de-DE"/>
              <a:t> </a:t>
            </a:r>
            <a:r>
              <a:rPr lang="de-DE" err="1"/>
              <a:t>learn</a:t>
            </a:r>
            <a:r>
              <a:rPr lang="de-DE"/>
              <a:t>...Day #2</a:t>
            </a:r>
          </a:p>
        </p:txBody>
      </p:sp>
      <p:sp>
        <p:nvSpPr>
          <p:cNvPr id="3" name="TextBox 2">
            <a:extLst>
              <a:ext uri="{FF2B5EF4-FFF2-40B4-BE49-F238E27FC236}">
                <a16:creationId xmlns:a16="http://schemas.microsoft.com/office/drawing/2014/main" id="{72CDEFE6-9697-4AEF-BEA3-DD6B6D7B902A}"/>
              </a:ext>
            </a:extLst>
          </p:cNvPr>
          <p:cNvSpPr txBox="1"/>
          <p:nvPr/>
        </p:nvSpPr>
        <p:spPr>
          <a:xfrm>
            <a:off x="441434" y="1534510"/>
            <a:ext cx="11483646" cy="3304366"/>
          </a:xfrm>
          <a:prstGeom prst="rect">
            <a:avLst/>
          </a:prstGeom>
          <a:noFill/>
        </p:spPr>
        <p:txBody>
          <a:bodyPr wrap="square" lIns="182880" tIns="146304" rIns="182880" bIns="146304" rtlCol="0" anchor="t">
            <a:spAutoFit/>
          </a:bodyPr>
          <a:lstStyle/>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Sidecar Pattern</a:t>
            </a: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Service Mesh</a:t>
            </a:r>
          </a:p>
          <a:p>
            <a:pPr marL="800100" lvl="1" indent="-342900">
              <a:lnSpc>
                <a:spcPct val="150000"/>
              </a:lnSpc>
              <a:spcAft>
                <a:spcPts val="600"/>
              </a:spcAft>
              <a:buFontTx/>
              <a:buChar char="-"/>
            </a:pPr>
            <a:r>
              <a:rPr lang="de-DE" sz="2400" dirty="0" err="1">
                <a:gradFill>
                  <a:gsLst>
                    <a:gs pos="2917">
                      <a:schemeClr val="tx1"/>
                    </a:gs>
                    <a:gs pos="30000">
                      <a:schemeClr val="tx1"/>
                    </a:gs>
                  </a:gsLst>
                  <a:lin ang="5400000" scaled="0"/>
                </a:gradFill>
              </a:rPr>
              <a:t>Istio</a:t>
            </a:r>
            <a:endParaRPr lang="de-DE" sz="2400" dirty="0">
              <a:gradFill>
                <a:gsLst>
                  <a:gs pos="2917">
                    <a:schemeClr val="tx1"/>
                  </a:gs>
                  <a:gs pos="30000">
                    <a:schemeClr val="tx1"/>
                  </a:gs>
                </a:gsLst>
                <a:lin ang="5400000" scaled="0"/>
              </a:gradFill>
            </a:endParaRPr>
          </a:p>
          <a:p>
            <a:pPr marL="342900" indent="-342900">
              <a:lnSpc>
                <a:spcPct val="150000"/>
              </a:lnSpc>
              <a:spcAft>
                <a:spcPts val="600"/>
              </a:spcAft>
              <a:buFontTx/>
              <a:buChar char="-"/>
            </a:pPr>
            <a:r>
              <a:rPr lang="de-DE" sz="2400" dirty="0">
                <a:gradFill>
                  <a:gsLst>
                    <a:gs pos="2917">
                      <a:schemeClr val="tx1"/>
                    </a:gs>
                    <a:gs pos="30000">
                      <a:schemeClr val="tx1"/>
                    </a:gs>
                  </a:gsLst>
                  <a:lin ang="5400000" scaled="0"/>
                </a:gradFill>
              </a:rPr>
              <a:t>„</a:t>
            </a:r>
            <a:r>
              <a:rPr lang="de-DE" sz="2400" dirty="0" err="1">
                <a:gradFill>
                  <a:gsLst>
                    <a:gs pos="2917">
                      <a:schemeClr val="tx1"/>
                    </a:gs>
                    <a:gs pos="30000">
                      <a:schemeClr val="tx1"/>
                    </a:gs>
                  </a:gsLst>
                  <a:lin ang="5400000" scaled="0"/>
                </a:gradFill>
              </a:rPr>
              <a:t>What</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we</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wanted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to</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add</a:t>
            </a:r>
            <a:r>
              <a:rPr lang="de-DE" sz="2400" dirty="0">
                <a:gradFill>
                  <a:gsLst>
                    <a:gs pos="2917">
                      <a:schemeClr val="tx1"/>
                    </a:gs>
                    <a:gs pos="30000">
                      <a:schemeClr val="tx1"/>
                    </a:gs>
                  </a:gsLst>
                  <a:lin ang="5400000" scaled="0"/>
                </a:gradFill>
              </a:rPr>
              <a:t>…“ (</a:t>
            </a:r>
            <a:r>
              <a:rPr lang="de-DE" sz="2400" dirty="0" err="1">
                <a:gradFill>
                  <a:gsLst>
                    <a:gs pos="2917">
                      <a:schemeClr val="tx1"/>
                    </a:gs>
                    <a:gs pos="30000">
                      <a:schemeClr val="tx1"/>
                    </a:gs>
                  </a:gsLst>
                  <a:lin ang="5400000" scaled="0"/>
                </a:gradFill>
              </a:rPr>
              <a:t>Slides</a:t>
            </a:r>
            <a:r>
              <a:rPr lang="de-DE" sz="2400" dirty="0">
                <a:gradFill>
                  <a:gsLst>
                    <a:gs pos="2917">
                      <a:schemeClr val="tx1"/>
                    </a:gs>
                    <a:gs pos="30000">
                      <a:schemeClr val="tx1"/>
                    </a:gs>
                  </a:gsLst>
                  <a:lin ang="5400000" scaled="0"/>
                </a:gradFill>
              </a:rPr>
              <a:t>)</a:t>
            </a:r>
          </a:p>
          <a:p>
            <a:pPr marL="342900" indent="-342900">
              <a:lnSpc>
                <a:spcPct val="150000"/>
              </a:lnSpc>
              <a:spcAft>
                <a:spcPts val="600"/>
              </a:spcAft>
              <a:buFontTx/>
              <a:buChar char="-"/>
            </a:pPr>
            <a:endParaRPr lang="de-DE" sz="24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BFE70CA-FBA9-4ACE-81D8-A7BF440344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0412" y="1189176"/>
            <a:ext cx="1882348" cy="1826400"/>
          </a:xfrm>
          <a:prstGeom prst="rect">
            <a:avLst/>
          </a:prstGeom>
        </p:spPr>
      </p:pic>
    </p:spTree>
    <p:extLst>
      <p:ext uri="{BB962C8B-B14F-4D97-AF65-F5344CB8AC3E}">
        <p14:creationId xmlns:p14="http://schemas.microsoft.com/office/powerpoint/2010/main" val="6478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310987"/>
          </a:xfrm>
          <a:prstGeom prst="rect">
            <a:avLst/>
          </a:prstGeom>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North/South traffic? Ingress controller is your friend!</a:t>
            </a:r>
          </a:p>
          <a:p>
            <a:r>
              <a:rPr lang="en-US" sz="2400" dirty="0">
                <a:latin typeface="Segoe UI" panose="020B0502040204020203" pitchFamily="34" charset="0"/>
                <a:cs typeface="Segoe UI" panose="020B0502040204020203" pitchFamily="34" charset="0"/>
              </a:rPr>
              <a:t>Use </a:t>
            </a:r>
            <a:r>
              <a:rPr lang="en-US" sz="2400" dirty="0" err="1">
                <a:latin typeface="Consolas" panose="020B0609020204030204" pitchFamily="49" charset="0"/>
                <a:cs typeface="Segoe UI" panose="020B0502040204020203" pitchFamily="34" charset="0"/>
              </a:rPr>
              <a:t>LoadBalancer</a:t>
            </a:r>
            <a:r>
              <a:rPr lang="en-US" sz="2400" dirty="0">
                <a:latin typeface="Segoe UI" panose="020B0502040204020203" pitchFamily="34" charset="0"/>
                <a:cs typeface="Segoe UI" panose="020B0502040204020203" pitchFamily="34" charset="0"/>
              </a:rPr>
              <a:t> service type as seldom as possible</a:t>
            </a:r>
          </a:p>
          <a:p>
            <a:r>
              <a:rPr lang="en-US" sz="2400" dirty="0">
                <a:latin typeface="Segoe UI" panose="020B0502040204020203" pitchFamily="34" charset="0"/>
                <a:cs typeface="Segoe UI" panose="020B0502040204020203" pitchFamily="34" charset="0"/>
              </a:rPr>
              <a:t>NGINX is a widely used solution</a:t>
            </a:r>
          </a:p>
          <a:p>
            <a:r>
              <a:rPr lang="en-US" sz="2400" dirty="0">
                <a:latin typeface="Segoe UI" panose="020B0502040204020203" pitchFamily="34" charset="0"/>
                <a:cs typeface="Segoe UI" panose="020B0502040204020203" pitchFamily="34" charset="0"/>
              </a:rPr>
              <a:t>There are (of course) others</a:t>
            </a:r>
          </a:p>
          <a:p>
            <a:pPr lvl="1"/>
            <a:r>
              <a:rPr lang="en-US" sz="2000" dirty="0">
                <a:latin typeface="Segoe UI" panose="020B0502040204020203" pitchFamily="34" charset="0"/>
                <a:cs typeface="Segoe UI" panose="020B0502040204020203" pitchFamily="34" charset="0"/>
              </a:rPr>
              <a:t>Ambassador </a:t>
            </a:r>
          </a:p>
          <a:p>
            <a:pPr lvl="1"/>
            <a:r>
              <a:rPr lang="en-US" sz="2000" dirty="0" err="1">
                <a:latin typeface="Segoe UI" panose="020B0502040204020203" pitchFamily="34" charset="0"/>
                <a:cs typeface="Segoe UI" panose="020B0502040204020203" pitchFamily="34" charset="0"/>
              </a:rPr>
              <a:t>Traeffik</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Contour / Envoy</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a:t>
            </a:r>
          </a:p>
          <a:p>
            <a:r>
              <a:rPr lang="en-US" sz="2400" dirty="0">
                <a:latin typeface="Segoe UI" panose="020B0502040204020203" pitchFamily="34" charset="0"/>
                <a:cs typeface="Segoe UI" panose="020B0502040204020203" pitchFamily="34" charset="0"/>
              </a:rPr>
              <a:t>For APIs: use an API Gateway</a:t>
            </a:r>
          </a:p>
          <a:p>
            <a:pPr lvl="1"/>
            <a:r>
              <a:rPr lang="en-US" sz="2000" dirty="0">
                <a:latin typeface="Segoe UI" panose="020B0502040204020203" pitchFamily="34" charset="0"/>
                <a:cs typeface="Segoe UI" panose="020B0502040204020203" pitchFamily="34" charset="0"/>
              </a:rPr>
              <a:t>Azure API Management (</a:t>
            </a:r>
            <a:r>
              <a:rPr lang="en-US" sz="2000" dirty="0">
                <a:latin typeface="Segoe UI" panose="020B0502040204020203" pitchFamily="34" charset="0"/>
                <a:cs typeface="Segoe UI" panose="020B0502040204020203" pitchFamily="34" charset="0"/>
                <a:sym typeface="Wingdings" panose="05000000000000000000" pitchFamily="2" charset="2"/>
              </a:rPr>
              <a:t> </a:t>
            </a:r>
            <a:r>
              <a:rPr lang="en-US" sz="2000" dirty="0">
                <a:latin typeface="Segoe UI" panose="020B0502040204020203" pitchFamily="34" charset="0"/>
                <a:cs typeface="Segoe UI" panose="020B0502040204020203" pitchFamily="34" charset="0"/>
              </a:rPr>
              <a:t>outside the cluster. Use a combination of Azure CNI and  internal </a:t>
            </a:r>
            <a:r>
              <a:rPr lang="en-US" sz="2000" dirty="0" err="1">
                <a:latin typeface="Segoe UI" panose="020B0502040204020203" pitchFamily="34" charset="0"/>
                <a:cs typeface="Segoe UI" panose="020B0502040204020203" pitchFamily="34" charset="0"/>
              </a:rPr>
              <a:t>loadbalancers</a:t>
            </a:r>
            <a:r>
              <a:rPr lang="en-US" sz="2000" dirty="0">
                <a:latin typeface="Segoe UI" panose="020B0502040204020203" pitchFamily="34" charset="0"/>
                <a:cs typeface="Segoe UI" panose="020B0502040204020203" pitchFamily="34" charset="0"/>
              </a:rPr>
              <a:t>)</a:t>
            </a:r>
          </a:p>
          <a:p>
            <a:pPr lvl="1"/>
            <a:r>
              <a:rPr lang="en-US" sz="2000" dirty="0">
                <a:latin typeface="Segoe UI" panose="020B0502040204020203" pitchFamily="34" charset="0"/>
                <a:cs typeface="Segoe UI" panose="020B0502040204020203" pitchFamily="34" charset="0"/>
              </a:rPr>
              <a:t>Kong</a:t>
            </a:r>
          </a:p>
          <a:p>
            <a:pPr lvl="1"/>
            <a:r>
              <a:rPr lang="en-US" sz="2000" dirty="0">
                <a:latin typeface="Segoe UI" panose="020B0502040204020203" pitchFamily="34" charset="0"/>
                <a:cs typeface="Segoe UI" panose="020B0502040204020203" pitchFamily="34" charset="0"/>
              </a:rPr>
              <a:t>Express Gateway</a:t>
            </a:r>
          </a:p>
          <a:p>
            <a:pPr lvl="1"/>
            <a:r>
              <a:rPr lang="en-US" sz="2000" dirty="0">
                <a:latin typeface="Segoe UI" panose="020B0502040204020203" pitchFamily="34" charset="0"/>
                <a:cs typeface="Segoe UI" panose="020B0502040204020203" pitchFamily="34" charset="0"/>
              </a:rPr>
              <a:t>…</a:t>
            </a:r>
          </a:p>
          <a:p>
            <a:endParaRPr lang="en-US" sz="2400"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Ingress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84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7A5BE6B-E71A-42CF-8748-5E94308EF209}"/>
              </a:ext>
            </a:extLst>
          </p:cNvPr>
          <p:cNvSpPr/>
          <p:nvPr/>
        </p:nvSpPr>
        <p:spPr>
          <a:xfrm>
            <a:off x="3627124" y="2943664"/>
            <a:ext cx="4600136" cy="3066757"/>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de-DE" dirty="0" err="1"/>
              <a:t>Kubernetes</a:t>
            </a:r>
            <a:r>
              <a:rPr lang="de-DE" dirty="0"/>
              <a:t> Cluster</a:t>
            </a:r>
          </a:p>
        </p:txBody>
      </p:sp>
      <p:sp>
        <p:nvSpPr>
          <p:cNvPr id="5" name="Rechteck 4">
            <a:extLst>
              <a:ext uri="{FF2B5EF4-FFF2-40B4-BE49-F238E27FC236}">
                <a16:creationId xmlns:a16="http://schemas.microsoft.com/office/drawing/2014/main" id="{09C799BF-B6AC-49E4-BDD0-307032E983DA}"/>
              </a:ext>
            </a:extLst>
          </p:cNvPr>
          <p:cNvSpPr/>
          <p:nvPr/>
        </p:nvSpPr>
        <p:spPr>
          <a:xfrm>
            <a:off x="3769388"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6" name="Rechteck 5">
            <a:extLst>
              <a:ext uri="{FF2B5EF4-FFF2-40B4-BE49-F238E27FC236}">
                <a16:creationId xmlns:a16="http://schemas.microsoft.com/office/drawing/2014/main" id="{A9959B9D-79B1-48E6-9365-A367A244BB82}"/>
              </a:ext>
            </a:extLst>
          </p:cNvPr>
          <p:cNvSpPr/>
          <p:nvPr/>
        </p:nvSpPr>
        <p:spPr>
          <a:xfrm>
            <a:off x="4457525"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7" name="Rechteck 6">
            <a:extLst>
              <a:ext uri="{FF2B5EF4-FFF2-40B4-BE49-F238E27FC236}">
                <a16:creationId xmlns:a16="http://schemas.microsoft.com/office/drawing/2014/main" id="{350B4230-2669-4912-AA38-4F308123D61F}"/>
              </a:ext>
            </a:extLst>
          </p:cNvPr>
          <p:cNvSpPr/>
          <p:nvPr/>
        </p:nvSpPr>
        <p:spPr>
          <a:xfrm>
            <a:off x="5123201"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8" name="Rechteck 7">
            <a:extLst>
              <a:ext uri="{FF2B5EF4-FFF2-40B4-BE49-F238E27FC236}">
                <a16:creationId xmlns:a16="http://schemas.microsoft.com/office/drawing/2014/main" id="{93B67288-45FF-4BCC-A8CC-60408C01FEC7}"/>
              </a:ext>
            </a:extLst>
          </p:cNvPr>
          <p:cNvSpPr/>
          <p:nvPr/>
        </p:nvSpPr>
        <p:spPr>
          <a:xfrm>
            <a:off x="4068803"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19" name="Gerade Verbindung mit Pfeil 18">
            <a:extLst>
              <a:ext uri="{FF2B5EF4-FFF2-40B4-BE49-F238E27FC236}">
                <a16:creationId xmlns:a16="http://schemas.microsoft.com/office/drawing/2014/main" id="{0A2FB39E-2B12-400F-881B-70B7C7E4E979}"/>
              </a:ext>
            </a:extLst>
          </p:cNvPr>
          <p:cNvCxnSpPr>
            <a:cxnSpLocks/>
            <a:endCxn id="5" idx="0"/>
          </p:cNvCxnSpPr>
          <p:nvPr/>
        </p:nvCxnSpPr>
        <p:spPr>
          <a:xfrm flipH="1">
            <a:off x="4057858"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FDC76F2-B5D7-4101-AB54-F8432A5D0E37}"/>
              </a:ext>
            </a:extLst>
          </p:cNvPr>
          <p:cNvCxnSpPr>
            <a:cxnSpLocks/>
            <a:stCxn id="8" idx="2"/>
            <a:endCxn id="6" idx="0"/>
          </p:cNvCxnSpPr>
          <p:nvPr/>
        </p:nvCxnSpPr>
        <p:spPr>
          <a:xfrm>
            <a:off x="4740237" y="4975092"/>
            <a:ext cx="5758"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6C4B0E4-3E02-49BB-8E0C-CE9B8A3612D7}"/>
              </a:ext>
            </a:extLst>
          </p:cNvPr>
          <p:cNvCxnSpPr>
            <a:cxnSpLocks/>
            <a:endCxn id="7" idx="0"/>
          </p:cNvCxnSpPr>
          <p:nvPr/>
        </p:nvCxnSpPr>
        <p:spPr>
          <a:xfrm>
            <a:off x="5145662"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590F32-28BE-47CC-8090-5EA0BE516312}"/>
              </a:ext>
            </a:extLst>
          </p:cNvPr>
          <p:cNvCxnSpPr>
            <a:cxnSpLocks/>
            <a:endCxn id="11" idx="0"/>
          </p:cNvCxnSpPr>
          <p:nvPr/>
        </p:nvCxnSpPr>
        <p:spPr>
          <a:xfrm flipH="1">
            <a:off x="5923682" y="1555967"/>
            <a:ext cx="3510" cy="46545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9E47B775-7E7E-4B31-A69D-0FAE69A8E1FD}"/>
              </a:ext>
            </a:extLst>
          </p:cNvPr>
          <p:cNvSpPr txBox="1"/>
          <p:nvPr/>
        </p:nvSpPr>
        <p:spPr>
          <a:xfrm>
            <a:off x="4982312" y="89075"/>
            <a:ext cx="1889760" cy="369332"/>
          </a:xfrm>
          <a:prstGeom prst="rect">
            <a:avLst/>
          </a:prstGeom>
          <a:noFill/>
        </p:spPr>
        <p:txBody>
          <a:bodyPr wrap="square" rtlCol="0">
            <a:spAutoFit/>
          </a:bodyPr>
          <a:lstStyle/>
          <a:p>
            <a:pPr algn="ctr"/>
            <a:r>
              <a:rPr lang="de-DE" b="1" dirty="0">
                <a:solidFill>
                  <a:schemeClr val="accent6">
                    <a:lumMod val="75000"/>
                  </a:schemeClr>
                </a:solidFill>
              </a:rPr>
              <a:t>Ingress</a:t>
            </a:r>
          </a:p>
        </p:txBody>
      </p:sp>
      <p:sp>
        <p:nvSpPr>
          <p:cNvPr id="11" name="Rechteck 10">
            <a:extLst>
              <a:ext uri="{FF2B5EF4-FFF2-40B4-BE49-F238E27FC236}">
                <a16:creationId xmlns:a16="http://schemas.microsoft.com/office/drawing/2014/main" id="{D981E610-9D22-4E1E-82EF-628A79C5406C}"/>
              </a:ext>
            </a:extLst>
          </p:cNvPr>
          <p:cNvSpPr/>
          <p:nvPr/>
        </p:nvSpPr>
        <p:spPr>
          <a:xfrm>
            <a:off x="4740237" y="2021419"/>
            <a:ext cx="2366889" cy="4114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Azure Load Balancer</a:t>
            </a:r>
          </a:p>
        </p:txBody>
      </p:sp>
      <p:cxnSp>
        <p:nvCxnSpPr>
          <p:cNvPr id="33" name="Gerade Verbindung mit Pfeil 32">
            <a:extLst>
              <a:ext uri="{FF2B5EF4-FFF2-40B4-BE49-F238E27FC236}">
                <a16:creationId xmlns:a16="http://schemas.microsoft.com/office/drawing/2014/main" id="{F53715C5-D982-4221-88BF-FFD5875F01FC}"/>
              </a:ext>
            </a:extLst>
          </p:cNvPr>
          <p:cNvCxnSpPr>
            <a:cxnSpLocks/>
            <a:stCxn id="11" idx="2"/>
          </p:cNvCxnSpPr>
          <p:nvPr/>
        </p:nvCxnSpPr>
        <p:spPr>
          <a:xfrm>
            <a:off x="5923682" y="2432899"/>
            <a:ext cx="7019" cy="120154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3CD05AD5-F88C-4413-898F-ACEAF9E57374}"/>
              </a:ext>
            </a:extLst>
          </p:cNvPr>
          <p:cNvSpPr/>
          <p:nvPr/>
        </p:nvSpPr>
        <p:spPr>
          <a:xfrm>
            <a:off x="3771310" y="3083800"/>
            <a:ext cx="4318781" cy="11200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sz="1400" dirty="0"/>
              <a:t>Ingress</a:t>
            </a:r>
          </a:p>
        </p:txBody>
      </p:sp>
      <p:sp>
        <p:nvSpPr>
          <p:cNvPr id="35" name="Rechteck 34">
            <a:extLst>
              <a:ext uri="{FF2B5EF4-FFF2-40B4-BE49-F238E27FC236}">
                <a16:creationId xmlns:a16="http://schemas.microsoft.com/office/drawing/2014/main" id="{998A5576-8A74-4EFD-AF78-969066AD0DB6}"/>
              </a:ext>
            </a:extLst>
          </p:cNvPr>
          <p:cNvSpPr/>
          <p:nvPr/>
        </p:nvSpPr>
        <p:spPr>
          <a:xfrm>
            <a:off x="6159339" y="533544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6" name="Rechteck 35">
            <a:extLst>
              <a:ext uri="{FF2B5EF4-FFF2-40B4-BE49-F238E27FC236}">
                <a16:creationId xmlns:a16="http://schemas.microsoft.com/office/drawing/2014/main" id="{AF8B80DA-7D75-4067-AE77-463029FAD49C}"/>
              </a:ext>
            </a:extLst>
          </p:cNvPr>
          <p:cNvSpPr/>
          <p:nvPr/>
        </p:nvSpPr>
        <p:spPr>
          <a:xfrm>
            <a:off x="6847476"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7" name="Rechteck 36">
            <a:extLst>
              <a:ext uri="{FF2B5EF4-FFF2-40B4-BE49-F238E27FC236}">
                <a16:creationId xmlns:a16="http://schemas.microsoft.com/office/drawing/2014/main" id="{AE00E52B-598F-43A4-89CC-90DED8180758}"/>
              </a:ext>
            </a:extLst>
          </p:cNvPr>
          <p:cNvSpPr/>
          <p:nvPr/>
        </p:nvSpPr>
        <p:spPr>
          <a:xfrm>
            <a:off x="7513152" y="5348022"/>
            <a:ext cx="576939" cy="2605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err="1"/>
              <a:t>Pod</a:t>
            </a:r>
            <a:endParaRPr lang="de-DE" dirty="0"/>
          </a:p>
        </p:txBody>
      </p:sp>
      <p:sp>
        <p:nvSpPr>
          <p:cNvPr id="38" name="Rechteck 37">
            <a:extLst>
              <a:ext uri="{FF2B5EF4-FFF2-40B4-BE49-F238E27FC236}">
                <a16:creationId xmlns:a16="http://schemas.microsoft.com/office/drawing/2014/main" id="{32168864-2993-46CA-8912-77DE94E90598}"/>
              </a:ext>
            </a:extLst>
          </p:cNvPr>
          <p:cNvSpPr/>
          <p:nvPr/>
        </p:nvSpPr>
        <p:spPr>
          <a:xfrm>
            <a:off x="6458754" y="4714570"/>
            <a:ext cx="1342867" cy="26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cxnSp>
        <p:nvCxnSpPr>
          <p:cNvPr id="39" name="Gerade Verbindung mit Pfeil 38">
            <a:extLst>
              <a:ext uri="{FF2B5EF4-FFF2-40B4-BE49-F238E27FC236}">
                <a16:creationId xmlns:a16="http://schemas.microsoft.com/office/drawing/2014/main" id="{CF704418-7028-462F-BFDB-0EEDED0054AD}"/>
              </a:ext>
            </a:extLst>
          </p:cNvPr>
          <p:cNvCxnSpPr>
            <a:cxnSpLocks/>
            <a:endCxn id="35" idx="0"/>
          </p:cNvCxnSpPr>
          <p:nvPr/>
        </p:nvCxnSpPr>
        <p:spPr>
          <a:xfrm flipH="1">
            <a:off x="6447809" y="4975092"/>
            <a:ext cx="305173" cy="36035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3711D91-3849-42BA-9CA8-72A482B78CE6}"/>
              </a:ext>
            </a:extLst>
          </p:cNvPr>
          <p:cNvCxnSpPr>
            <a:cxnSpLocks/>
            <a:endCxn id="37" idx="0"/>
          </p:cNvCxnSpPr>
          <p:nvPr/>
        </p:nvCxnSpPr>
        <p:spPr>
          <a:xfrm>
            <a:off x="7535613" y="4975092"/>
            <a:ext cx="266009" cy="37293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2E6B35D2-D827-4E05-BDB0-4DD5925D4E56}"/>
              </a:ext>
            </a:extLst>
          </p:cNvPr>
          <p:cNvSpPr txBox="1"/>
          <p:nvPr/>
        </p:nvSpPr>
        <p:spPr>
          <a:xfrm>
            <a:off x="3873280" y="3635930"/>
            <a:ext cx="2057421" cy="307777"/>
          </a:xfrm>
          <a:prstGeom prst="rect">
            <a:avLst/>
          </a:prstGeom>
          <a:noFill/>
        </p:spPr>
        <p:txBody>
          <a:bodyPr wrap="square" rtlCol="0">
            <a:spAutoFit/>
          </a:bodyPr>
          <a:lstStyle/>
          <a:p>
            <a:pPr algn="ctr"/>
            <a:r>
              <a:rPr lang="de-DE" sz="1400" dirty="0">
                <a:solidFill>
                  <a:schemeClr val="bg1"/>
                </a:solidFill>
              </a:rPr>
              <a:t>https://foo.example.com</a:t>
            </a:r>
          </a:p>
        </p:txBody>
      </p:sp>
      <p:sp>
        <p:nvSpPr>
          <p:cNvPr id="43" name="Textfeld 42">
            <a:extLst>
              <a:ext uri="{FF2B5EF4-FFF2-40B4-BE49-F238E27FC236}">
                <a16:creationId xmlns:a16="http://schemas.microsoft.com/office/drawing/2014/main" id="{B7786FFE-BB43-4E49-A589-3D6CAFDA72B0}"/>
              </a:ext>
            </a:extLst>
          </p:cNvPr>
          <p:cNvSpPr txBox="1"/>
          <p:nvPr/>
        </p:nvSpPr>
        <p:spPr>
          <a:xfrm>
            <a:off x="6078415" y="3634441"/>
            <a:ext cx="2057421" cy="307777"/>
          </a:xfrm>
          <a:prstGeom prst="rect">
            <a:avLst/>
          </a:prstGeom>
          <a:noFill/>
        </p:spPr>
        <p:txBody>
          <a:bodyPr wrap="square" rtlCol="0">
            <a:spAutoFit/>
          </a:bodyPr>
          <a:lstStyle/>
          <a:p>
            <a:pPr algn="ctr"/>
            <a:r>
              <a:rPr lang="de-DE" sz="1400" dirty="0">
                <a:solidFill>
                  <a:schemeClr val="bg1"/>
                </a:solidFill>
              </a:rPr>
              <a:t>https://example.com/bar</a:t>
            </a:r>
          </a:p>
        </p:txBody>
      </p:sp>
      <p:cxnSp>
        <p:nvCxnSpPr>
          <p:cNvPr id="44" name="Gerade Verbindung mit Pfeil 43">
            <a:extLst>
              <a:ext uri="{FF2B5EF4-FFF2-40B4-BE49-F238E27FC236}">
                <a16:creationId xmlns:a16="http://schemas.microsoft.com/office/drawing/2014/main" id="{9CCA9503-9FB9-4D76-ABB8-291A5375734C}"/>
              </a:ext>
            </a:extLst>
          </p:cNvPr>
          <p:cNvCxnSpPr>
            <a:cxnSpLocks/>
          </p:cNvCxnSpPr>
          <p:nvPr/>
        </p:nvCxnSpPr>
        <p:spPr>
          <a:xfrm>
            <a:off x="4745995" y="3974249"/>
            <a:ext cx="0"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A10644D-75D0-4C3B-ACE7-6A16A1FE3480}"/>
              </a:ext>
            </a:extLst>
          </p:cNvPr>
          <p:cNvCxnSpPr>
            <a:cxnSpLocks/>
            <a:endCxn id="38" idx="0"/>
          </p:cNvCxnSpPr>
          <p:nvPr/>
        </p:nvCxnSpPr>
        <p:spPr>
          <a:xfrm>
            <a:off x="7130187" y="3974249"/>
            <a:ext cx="1" cy="7403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F7BACAE9-2FFB-4DC2-A6EE-7E19784E92E4}"/>
              </a:ext>
            </a:extLst>
          </p:cNvPr>
          <p:cNvSpPr txBox="1"/>
          <p:nvPr/>
        </p:nvSpPr>
        <p:spPr>
          <a:xfrm>
            <a:off x="7165149" y="2038888"/>
            <a:ext cx="2124222" cy="369332"/>
          </a:xfrm>
          <a:prstGeom prst="rect">
            <a:avLst/>
          </a:prstGeom>
          <a:noFill/>
        </p:spPr>
        <p:txBody>
          <a:bodyPr wrap="square" rtlCol="0">
            <a:spAutoFit/>
          </a:bodyPr>
          <a:lstStyle/>
          <a:p>
            <a:r>
              <a:rPr lang="de-DE" sz="900" dirty="0"/>
              <a:t>Public IP </a:t>
            </a:r>
            <a:r>
              <a:rPr lang="de-DE" sz="900" dirty="0" err="1"/>
              <a:t>Address</a:t>
            </a:r>
            <a:r>
              <a:rPr lang="de-DE" sz="900" dirty="0"/>
              <a:t> </a:t>
            </a:r>
            <a:r>
              <a:rPr lang="de-DE" sz="900" dirty="0" err="1"/>
              <a:t>for</a:t>
            </a:r>
            <a:r>
              <a:rPr lang="de-DE" sz="900" dirty="0"/>
              <a:t> </a:t>
            </a:r>
          </a:p>
          <a:p>
            <a:r>
              <a:rPr lang="de-DE" sz="900" dirty="0"/>
              <a:t>Ingress Controller</a:t>
            </a:r>
          </a:p>
        </p:txBody>
      </p:sp>
      <p:grpSp>
        <p:nvGrpSpPr>
          <p:cNvPr id="57" name="Gruppieren 56">
            <a:extLst>
              <a:ext uri="{FF2B5EF4-FFF2-40B4-BE49-F238E27FC236}">
                <a16:creationId xmlns:a16="http://schemas.microsoft.com/office/drawing/2014/main" id="{4364AD8A-5862-4A1D-8BF3-95E6639D593C}"/>
              </a:ext>
            </a:extLst>
          </p:cNvPr>
          <p:cNvGrpSpPr/>
          <p:nvPr/>
        </p:nvGrpSpPr>
        <p:grpSpPr>
          <a:xfrm>
            <a:off x="5466482" y="640078"/>
            <a:ext cx="2599198" cy="914400"/>
            <a:chOff x="5466482" y="640078"/>
            <a:chExt cx="2599198" cy="914400"/>
          </a:xfrm>
        </p:grpSpPr>
        <p:pic>
          <p:nvPicPr>
            <p:cNvPr id="54" name="Grafik 53" descr="Welt">
              <a:extLst>
                <a:ext uri="{FF2B5EF4-FFF2-40B4-BE49-F238E27FC236}">
                  <a16:creationId xmlns:a16="http://schemas.microsoft.com/office/drawing/2014/main" id="{6C2F4919-16C5-43B1-9DD3-0002FDF85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482" y="640078"/>
              <a:ext cx="914400" cy="914400"/>
            </a:xfrm>
            <a:prstGeom prst="rect">
              <a:avLst/>
            </a:prstGeom>
          </p:spPr>
        </p:pic>
        <p:sp>
          <p:nvSpPr>
            <p:cNvPr id="56" name="Textfeld 55">
              <a:extLst>
                <a:ext uri="{FF2B5EF4-FFF2-40B4-BE49-F238E27FC236}">
                  <a16:creationId xmlns:a16="http://schemas.microsoft.com/office/drawing/2014/main" id="{3F5A83F0-0EB3-493F-9128-0F6149FB18F7}"/>
                </a:ext>
              </a:extLst>
            </p:cNvPr>
            <p:cNvSpPr txBox="1"/>
            <p:nvPr/>
          </p:nvSpPr>
          <p:spPr>
            <a:xfrm>
              <a:off x="6365055" y="915788"/>
              <a:ext cx="1700625" cy="369332"/>
            </a:xfrm>
            <a:prstGeom prst="rect">
              <a:avLst/>
            </a:prstGeom>
            <a:noFill/>
          </p:spPr>
          <p:txBody>
            <a:bodyPr wrap="square" rtlCol="0">
              <a:spAutoFit/>
            </a:bodyPr>
            <a:lstStyle/>
            <a:p>
              <a:r>
                <a:rPr lang="de-DE" dirty="0"/>
                <a:t>Traffic</a:t>
              </a:r>
            </a:p>
          </p:txBody>
        </p:sp>
      </p:grpSp>
    </p:spTree>
    <p:extLst>
      <p:ext uri="{BB962C8B-B14F-4D97-AF65-F5344CB8AC3E}">
        <p14:creationId xmlns:p14="http://schemas.microsoft.com/office/powerpoint/2010/main" val="2773886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Deploy an NGINX ingress controller</a:t>
            </a:r>
          </a:p>
          <a:p>
            <a:r>
              <a:rPr lang="en-US" sz="2400" dirty="0">
                <a:latin typeface="Segoe UI" panose="020B0502040204020203" pitchFamily="34" charset="0"/>
                <a:cs typeface="Segoe UI" panose="020B0502040204020203" pitchFamily="34" charset="0"/>
              </a:rPr>
              <a:t>Define ingress rules</a:t>
            </a:r>
          </a:p>
          <a:p>
            <a:r>
              <a:rPr lang="en-US" sz="2400" dirty="0">
                <a:latin typeface="Segoe UI" panose="020B0502040204020203" pitchFamily="34" charset="0"/>
                <a:cs typeface="Segoe UI" panose="020B0502040204020203" pitchFamily="34" charset="0"/>
              </a:rPr>
              <a:t>IP Whitelisting to limit access to certain applications</a:t>
            </a:r>
          </a:p>
          <a:p>
            <a:r>
              <a:rPr lang="en-US" sz="2400" dirty="0">
                <a:latin typeface="Segoe UI" panose="020B0502040204020203" pitchFamily="34" charset="0"/>
                <a:cs typeface="Segoe UI" panose="020B0502040204020203" pitchFamily="34" charset="0"/>
              </a:rPr>
              <a:t>Achieve rate limiting with an ingress controller</a:t>
            </a:r>
          </a:p>
          <a:p>
            <a:r>
              <a:rPr lang="en-US" sz="2400" dirty="0">
                <a:latin typeface="Segoe UI" panose="020B0502040204020203" pitchFamily="34" charset="0"/>
                <a:cs typeface="Segoe UI" panose="020B0502040204020203" pitchFamily="34" charset="0"/>
              </a:rPr>
              <a:t>Enable Basic Auth</a:t>
            </a:r>
          </a:p>
          <a:p>
            <a:r>
              <a:rPr lang="en-US" sz="2400" dirty="0">
                <a:latin typeface="Segoe UI" panose="020B0502040204020203" pitchFamily="34" charset="0"/>
                <a:cs typeface="Segoe UI" panose="020B0502040204020203" pitchFamily="34" charset="0"/>
              </a:rPr>
              <a:t>Delegate Authentication to Azure Active Directory and learn how to integrate Let's Encrypt</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36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K8s behind Application Gateway / Web Application Firewall</a:t>
            </a:r>
          </a:p>
        </p:txBody>
      </p:sp>
    </p:spTree>
    <p:extLst>
      <p:ext uri="{BB962C8B-B14F-4D97-AF65-F5344CB8AC3E}">
        <p14:creationId xmlns:p14="http://schemas.microsoft.com/office/powerpoint/2010/main" val="150671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156-DC89-4342-B6DD-344A18B70C78}"/>
              </a:ext>
            </a:extLst>
          </p:cNvPr>
          <p:cNvSpPr>
            <a:spLocks noGrp="1"/>
          </p:cNvSpPr>
          <p:nvPr>
            <p:ph type="ctrTitle"/>
          </p:nvPr>
        </p:nvSpPr>
        <p:spPr>
          <a:xfrm>
            <a:off x="1087349" y="200347"/>
            <a:ext cx="9144000" cy="734602"/>
          </a:xfrm>
        </p:spPr>
        <p:txBody>
          <a:bodyPr>
            <a:normAutofit fontScale="90000"/>
          </a:bodyPr>
          <a:lstStyle/>
          <a:p>
            <a:r>
              <a:rPr lang="en-US" sz="4400" dirty="0">
                <a:latin typeface="Segoe UI" panose="020B0502040204020203" pitchFamily="34" charset="0"/>
                <a:cs typeface="Segoe UI" panose="020B0502040204020203" pitchFamily="34" charset="0"/>
              </a:rPr>
              <a:t>Securing Kubernetes Services with WAF</a:t>
            </a:r>
            <a:endParaRPr lang="de-DE" sz="44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480D0133-5454-4B7E-98BF-137A5CB5470F}"/>
              </a:ext>
            </a:extLst>
          </p:cNvPr>
          <p:cNvSpPr>
            <a:spLocks noGrp="1"/>
          </p:cNvSpPr>
          <p:nvPr>
            <p:ph type="subTitle" idx="1"/>
          </p:nvPr>
        </p:nvSpPr>
        <p:spPr>
          <a:xfrm>
            <a:off x="1395574" y="1265583"/>
            <a:ext cx="9144000" cy="1475048"/>
          </a:xfrm>
        </p:spPr>
        <p:txBody>
          <a:bodyPr>
            <a:normAutofit fontScale="70000" lnSpcReduction="20000"/>
          </a:bodyPr>
          <a:lstStyle/>
          <a:p>
            <a:pPr algn="l"/>
            <a:r>
              <a:rPr lang="en-US" dirty="0">
                <a:latin typeface="Segoe UI" panose="020B0502040204020203" pitchFamily="34" charset="0"/>
                <a:cs typeface="Segoe UI" panose="020B0502040204020203" pitchFamily="34" charset="0"/>
              </a:rPr>
              <a:t>Web Application Firewall is a feature of Application Gateway that provides </a:t>
            </a:r>
            <a:r>
              <a:rPr lang="en-US" dirty="0" err="1">
                <a:latin typeface="Segoe UI" panose="020B0502040204020203" pitchFamily="34" charset="0"/>
                <a:cs typeface="Segoe UI" panose="020B0502040204020203" pitchFamily="34" charset="0"/>
              </a:rPr>
              <a:t>centrzlized</a:t>
            </a:r>
            <a:r>
              <a:rPr lang="en-US" dirty="0">
                <a:latin typeface="Segoe UI" panose="020B0502040204020203" pitchFamily="34" charset="0"/>
                <a:cs typeface="Segoe UI" panose="020B0502040204020203" pitchFamily="34" charset="0"/>
              </a:rPr>
              <a:t> protection of your web applications from common exploits and vulnerabilities.</a:t>
            </a:r>
          </a:p>
          <a:p>
            <a:pPr algn="l"/>
            <a:endParaRPr lang="en-US" dirty="0">
              <a:latin typeface="Segoe UI" panose="020B0502040204020203" pitchFamily="34" charset="0"/>
              <a:cs typeface="Segoe UI" panose="020B0502040204020203" pitchFamily="34" charset="0"/>
            </a:endParaRPr>
          </a:p>
          <a:p>
            <a:pPr algn="l"/>
            <a:r>
              <a:rPr lang="en-US" dirty="0"/>
              <a:t>WAF is based on rules from the </a:t>
            </a:r>
            <a:r>
              <a:rPr lang="en-US" u="sng" dirty="0">
                <a:hlinkClick r:id="rId2"/>
              </a:rPr>
              <a:t>OWASP core rule sets</a:t>
            </a:r>
            <a:r>
              <a:rPr lang="en-US" dirty="0"/>
              <a:t> 3.0 or 2.2.9. It automatically updates to include protection against new vulnerabilities, with no additional configuration needed.</a:t>
            </a:r>
            <a:endParaRPr lang="de-DE" dirty="0">
              <a:latin typeface="Segoe UI" panose="020B0502040204020203" pitchFamily="34" charset="0"/>
              <a:cs typeface="Segoe UI" panose="020B0502040204020203"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4AB3DC7C-D794-49C5-9C74-BBAE9BACC4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7969" y="2890551"/>
            <a:ext cx="6042760" cy="3701815"/>
          </a:xfrm>
          <a:prstGeom prst="rect">
            <a:avLst/>
          </a:prstGeom>
        </p:spPr>
      </p:pic>
    </p:spTree>
    <p:extLst>
      <p:ext uri="{BB962C8B-B14F-4D97-AF65-F5344CB8AC3E}">
        <p14:creationId xmlns:p14="http://schemas.microsoft.com/office/powerpoint/2010/main" val="222769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4715-7228-49D3-975A-8B94BDB15F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WAF Features</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0CE361A-15C1-4155-8EA0-FAB3F1F35BBD}"/>
              </a:ext>
            </a:extLst>
          </p:cNvPr>
          <p:cNvSpPr>
            <a:spLocks noGrp="1"/>
          </p:cNvSpPr>
          <p:nvPr>
            <p:ph idx="1"/>
          </p:nvPr>
        </p:nvSpPr>
        <p:spPr/>
        <p:txBody>
          <a:bodyPr>
            <a:normAutofit fontScale="92500" lnSpcReduction="10000"/>
          </a:bodyPr>
          <a:lstStyle/>
          <a:p>
            <a:r>
              <a:rPr lang="en-US" dirty="0">
                <a:latin typeface="Segoe UI" panose="020B0502040204020203" pitchFamily="34" charset="0"/>
                <a:cs typeface="Segoe UI" panose="020B0502040204020203" pitchFamily="34" charset="0"/>
              </a:rPr>
              <a:t>SQL injection protection</a:t>
            </a:r>
          </a:p>
          <a:p>
            <a:r>
              <a:rPr lang="en-US" dirty="0">
                <a:latin typeface="Segoe UI" panose="020B0502040204020203" pitchFamily="34" charset="0"/>
                <a:cs typeface="Segoe UI" panose="020B0502040204020203" pitchFamily="34" charset="0"/>
              </a:rPr>
              <a:t>Cross site scripting protection</a:t>
            </a:r>
          </a:p>
          <a:p>
            <a:r>
              <a:rPr lang="en-US" dirty="0">
                <a:latin typeface="Segoe UI" panose="020B0502040204020203" pitchFamily="34" charset="0"/>
                <a:cs typeface="Segoe UI" panose="020B0502040204020203" pitchFamily="34" charset="0"/>
              </a:rPr>
              <a:t>Common Web Attacks Protection such as command injection, HTTP request smuggling, HTTP response splitting, and remote file inclusion attack</a:t>
            </a:r>
          </a:p>
          <a:p>
            <a:r>
              <a:rPr lang="en-US" dirty="0">
                <a:latin typeface="Segoe UI" panose="020B0502040204020203" pitchFamily="34" charset="0"/>
                <a:cs typeface="Segoe UI" panose="020B0502040204020203" pitchFamily="34" charset="0"/>
              </a:rPr>
              <a:t>Protection against HTTP protocol violations</a:t>
            </a:r>
          </a:p>
          <a:p>
            <a:r>
              <a:rPr lang="en-US" dirty="0">
                <a:latin typeface="Segoe UI" panose="020B0502040204020203" pitchFamily="34" charset="0"/>
                <a:cs typeface="Segoe UI" panose="020B0502040204020203" pitchFamily="34" charset="0"/>
              </a:rPr>
              <a:t>Protection against HTTP protocol anomalies such as missing host user-agent and accept headers</a:t>
            </a:r>
          </a:p>
          <a:p>
            <a:r>
              <a:rPr lang="en-US" dirty="0">
                <a:latin typeface="Segoe UI" panose="020B0502040204020203" pitchFamily="34" charset="0"/>
                <a:cs typeface="Segoe UI" panose="020B0502040204020203" pitchFamily="34" charset="0"/>
              </a:rPr>
              <a:t>Prevention against bots, crawlers, and scanners</a:t>
            </a:r>
          </a:p>
          <a:p>
            <a:r>
              <a:rPr lang="en-US" dirty="0">
                <a:latin typeface="Segoe UI" panose="020B0502040204020203" pitchFamily="34" charset="0"/>
                <a:cs typeface="Segoe UI" panose="020B0502040204020203" pitchFamily="34" charset="0"/>
              </a:rPr>
              <a:t>Detection of common application misconfigurations (for example, Apache, IIS, and so on)</a:t>
            </a:r>
          </a:p>
          <a:p>
            <a:r>
              <a:rPr lang="en-US" dirty="0">
                <a:latin typeface="Segoe UI" panose="020B0502040204020203" pitchFamily="34" charset="0"/>
                <a:cs typeface="Segoe UI" panose="020B0502040204020203" pitchFamily="34" charset="0"/>
              </a:rPr>
              <a:t>Request size limits - Web Application Firewall allows users to configure request size limits within lower and upper bounds.</a:t>
            </a:r>
          </a:p>
          <a:p>
            <a:r>
              <a:rPr lang="en-US" dirty="0">
                <a:latin typeface="Segoe UI" panose="020B0502040204020203" pitchFamily="34" charset="0"/>
                <a:cs typeface="Segoe UI" panose="020B0502040204020203" pitchFamily="34" charset="0"/>
              </a:rPr>
              <a:t>Exclusion lists - WAF exclusion lists allow users to omit certain request attributes from a WAF evaluation. A common example is Active Directory inserted tokens that are used for authentication or password fields.</a:t>
            </a:r>
          </a:p>
          <a:p>
            <a:endParaRPr lang="de-DE" dirty="0"/>
          </a:p>
        </p:txBody>
      </p:sp>
    </p:spTree>
    <p:extLst>
      <p:ext uri="{BB962C8B-B14F-4D97-AF65-F5344CB8AC3E}">
        <p14:creationId xmlns:p14="http://schemas.microsoft.com/office/powerpoint/2010/main" val="412648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28993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service.beta.kubernetes.io</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(Basic Networking)</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98471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9405469A-2051-4D00-9FA8-E92A460B13D2}"/>
              </a:ext>
            </a:extLst>
          </p:cNvPr>
          <p:cNvSpPr/>
          <p:nvPr/>
        </p:nvSpPr>
        <p:spPr bwMode="auto">
          <a:xfrm>
            <a:off x="2288396" y="4051554"/>
            <a:ext cx="2506510"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35030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(Advanced Networking)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1984637" y="2863305"/>
            <a:ext cx="8461968" cy="340196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2210124" y="2548487"/>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000" spc="0" dirty="0">
                <a:solidFill>
                  <a:srgbClr val="3C3C41"/>
                </a:solidFill>
                <a:latin typeface="Segoe UI Semibold" panose="020B0702040204020203" pitchFamily="34" charset="0"/>
                <a:cs typeface="Segoe UI Semibold" panose="020B0702040204020203" pitchFamily="34" charset="0"/>
              </a:rPr>
              <a:t> </a:t>
            </a:r>
            <a:r>
              <a:rPr kumimoji="0" lang="en-US" sz="10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2158855" y="2707697"/>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2847" y="2689964"/>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5193266" y="4051555"/>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5193266" y="388352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5448477" y="4285840"/>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5448477" y="411721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8823127" y="3177862"/>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8942463" y="3425520"/>
            <a:ext cx="4863" cy="22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8976357" y="32390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5689930" y="4555328"/>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5531104" y="4354077"/>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8099731" y="3653259"/>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Title 1">
            <a:extLst>
              <a:ext uri="{FF2B5EF4-FFF2-40B4-BE49-F238E27FC236}">
                <a16:creationId xmlns:a16="http://schemas.microsoft.com/office/drawing/2014/main" id="{9B128EE1-D71B-4C84-8443-A7F454688C2D}"/>
              </a:ext>
            </a:extLst>
          </p:cNvPr>
          <p:cNvSpPr txBox="1">
            <a:spLocks/>
          </p:cNvSpPr>
          <p:nvPr/>
        </p:nvSpPr>
        <p:spPr>
          <a:xfrm>
            <a:off x="2186134" y="3890624"/>
            <a:ext cx="87820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89304" y="4446620"/>
            <a:ext cx="467057" cy="467057"/>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3" idx="3"/>
            <a:endCxn id="51" idx="0"/>
          </p:cNvCxnSpPr>
          <p:nvPr/>
        </p:nvCxnSpPr>
        <p:spPr>
          <a:xfrm flipH="1">
            <a:off x="3422833" y="3377672"/>
            <a:ext cx="12579" cy="1068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a:stCxn id="157" idx="9"/>
            <a:endCxn id="83" idx="1"/>
          </p:cNvCxnSpPr>
          <p:nvPr/>
        </p:nvCxnSpPr>
        <p:spPr>
          <a:xfrm flipH="1">
            <a:off x="3435412" y="2133700"/>
            <a:ext cx="12657" cy="996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3378740" y="183520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globe_2" title="Icon of a sphere made of lines">
            <a:extLst>
              <a:ext uri="{FF2B5EF4-FFF2-40B4-BE49-F238E27FC236}">
                <a16:creationId xmlns:a16="http://schemas.microsoft.com/office/drawing/2014/main" id="{68E3C98E-5EB3-4F2B-9E4F-8B6252B97440}"/>
              </a:ext>
            </a:extLst>
          </p:cNvPr>
          <p:cNvSpPr>
            <a:spLocks noChangeAspect="1" noEditPoints="1"/>
          </p:cNvSpPr>
          <p:nvPr/>
        </p:nvSpPr>
        <p:spPr bwMode="auto">
          <a:xfrm>
            <a:off x="3311213" y="3130014"/>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2500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5" name="Title 1">
            <a:extLst>
              <a:ext uri="{FF2B5EF4-FFF2-40B4-BE49-F238E27FC236}">
                <a16:creationId xmlns:a16="http://schemas.microsoft.com/office/drawing/2014/main" id="{62157F5E-AE66-4B6C-93BF-08A8A81909CC}"/>
              </a:ext>
            </a:extLst>
          </p:cNvPr>
          <p:cNvSpPr txBox="1">
            <a:spLocks/>
          </p:cNvSpPr>
          <p:nvPr/>
        </p:nvSpPr>
        <p:spPr>
          <a:xfrm>
            <a:off x="2587817" y="324013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Puplic</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 IP</a:t>
            </a:r>
          </a:p>
        </p:txBody>
      </p:sp>
      <p:cxnSp>
        <p:nvCxnSpPr>
          <p:cNvPr id="18" name="Connector: Elbow 17">
            <a:extLst>
              <a:ext uri="{FF2B5EF4-FFF2-40B4-BE49-F238E27FC236}">
                <a16:creationId xmlns:a16="http://schemas.microsoft.com/office/drawing/2014/main" id="{AE147BCF-1D64-40BE-89A2-6617FDEBCCC8}"/>
              </a:ext>
            </a:extLst>
          </p:cNvPr>
          <p:cNvCxnSpPr>
            <a:cxnSpLocks/>
          </p:cNvCxnSpPr>
          <p:nvPr/>
        </p:nvCxnSpPr>
        <p:spPr>
          <a:xfrm flipV="1">
            <a:off x="3656361" y="3302389"/>
            <a:ext cx="5166766" cy="1378088"/>
          </a:xfrm>
          <a:prstGeom prst="bentConnector3">
            <a:avLst>
              <a:gd name="adj1" fmla="val 12157"/>
            </a:avLst>
          </a:prstGeom>
          <a:ln>
            <a:headEnd type="non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25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BA9-D786-4384-AAD4-7E9393D5233C}"/>
              </a:ext>
            </a:extLst>
          </p:cNvPr>
          <p:cNvSpPr>
            <a:spLocks noGrp="1"/>
          </p:cNvSpPr>
          <p:nvPr>
            <p:ph type="title"/>
          </p:nvPr>
        </p:nvSpPr>
        <p:spPr/>
        <p:txBody>
          <a:bodyPr/>
          <a:lstStyle/>
          <a:p>
            <a:r>
              <a:rPr lang="de-DE"/>
              <a:t>Where to find everything...?</a:t>
            </a:r>
          </a:p>
        </p:txBody>
      </p:sp>
      <p:sp>
        <p:nvSpPr>
          <p:cNvPr id="4" name="TextBox 3">
            <a:extLst>
              <a:ext uri="{FF2B5EF4-FFF2-40B4-BE49-F238E27FC236}">
                <a16:creationId xmlns:a16="http://schemas.microsoft.com/office/drawing/2014/main" id="{7FFC23F0-AAA2-4656-A719-D3F38EEC0487}"/>
              </a:ext>
            </a:extLst>
          </p:cNvPr>
          <p:cNvSpPr txBox="1"/>
          <p:nvPr/>
        </p:nvSpPr>
        <p:spPr>
          <a:xfrm>
            <a:off x="269240" y="1237129"/>
            <a:ext cx="10787530" cy="627864"/>
          </a:xfrm>
          <a:prstGeom prst="rect">
            <a:avLst/>
          </a:prstGeom>
          <a:noFill/>
        </p:spPr>
        <p:txBody>
          <a:bodyPr wrap="square" lIns="182880" tIns="146304" rIns="182880" bIns="146304" rtlCol="0">
            <a:spAutoFit/>
          </a:bodyPr>
          <a:lstStyle/>
          <a:p>
            <a:pPr>
              <a:lnSpc>
                <a:spcPct val="90000"/>
              </a:lnSpc>
              <a:spcAft>
                <a:spcPts val="600"/>
              </a:spcAft>
            </a:pPr>
            <a:r>
              <a:rPr lang="de-DE" sz="2400">
                <a:gradFill>
                  <a:gsLst>
                    <a:gs pos="2917">
                      <a:schemeClr val="tx1"/>
                    </a:gs>
                    <a:gs pos="30000">
                      <a:schemeClr val="tx1"/>
                    </a:gs>
                  </a:gsLst>
                  <a:lin ang="5400000" scaled="0"/>
                </a:gradFill>
                <a:hlinkClick r:id="rId2"/>
              </a:rPr>
              <a:t>https://github.com/CSA-OCP-GER/</a:t>
            </a:r>
            <a:r>
              <a:rPr lang="de-DE" sz="2400">
                <a:gradFill>
                  <a:gsLst>
                    <a:gs pos="2917">
                      <a:schemeClr val="tx1"/>
                    </a:gs>
                    <a:gs pos="30000">
                      <a:schemeClr val="tx1"/>
                    </a:gs>
                  </a:gsLst>
                  <a:lin ang="5400000" scaled="0"/>
                </a:gradFill>
                <a:hlinkClick r:id="rId3"/>
              </a:rPr>
              <a:t>unicorn</a:t>
            </a:r>
            <a:endParaRPr lang="de-DE" sz="2400">
              <a:gradFill>
                <a:gsLst>
                  <a:gs pos="2917">
                    <a:schemeClr val="tx1"/>
                  </a:gs>
                  <a:gs pos="30000">
                    <a:schemeClr val="tx1"/>
                  </a:gs>
                </a:gsLst>
                <a:lin ang="5400000" scaled="0"/>
              </a:gradFill>
            </a:endParaRPr>
          </a:p>
        </p:txBody>
      </p:sp>
      <p:pic>
        <p:nvPicPr>
          <p:cNvPr id="7" name="Grafik 6">
            <a:extLst>
              <a:ext uri="{FF2B5EF4-FFF2-40B4-BE49-F238E27FC236}">
                <a16:creationId xmlns:a16="http://schemas.microsoft.com/office/drawing/2014/main" id="{BFB2BE68-E156-074B-A2ED-9F7A13A2FB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144" y="1912946"/>
            <a:ext cx="7014418" cy="4460034"/>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35133BB-95C7-3A4D-9ADE-B47F76897A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0237" y="2196405"/>
            <a:ext cx="7008221" cy="422452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F042AB12-D6FC-4E4E-9D8B-A066278584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9178" y="397391"/>
            <a:ext cx="1587500" cy="1295400"/>
          </a:xfrm>
          <a:prstGeom prst="rect">
            <a:avLst/>
          </a:prstGeom>
        </p:spPr>
      </p:pic>
    </p:spTree>
    <p:extLst>
      <p:ext uri="{BB962C8B-B14F-4D97-AF65-F5344CB8AC3E}">
        <p14:creationId xmlns:p14="http://schemas.microsoft.com/office/powerpoint/2010/main" val="31081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Secure your Cluster with </a:t>
            </a:r>
            <a:r>
              <a:rPr lang="en-US" sz="2400" dirty="0" err="1">
                <a:latin typeface="Segoe UI" panose="020B0502040204020203" pitchFamily="34" charset="0"/>
                <a:cs typeface="Segoe UI" panose="020B0502040204020203" pitchFamily="34" charset="0"/>
              </a:rPr>
              <a:t>ApplicationGateway</a:t>
            </a:r>
            <a:r>
              <a:rPr lang="en-US" sz="2400" dirty="0">
                <a:latin typeface="Segoe UI" panose="020B0502040204020203" pitchFamily="34" charset="0"/>
                <a:cs typeface="Segoe UI" panose="020B0502040204020203" pitchFamily="34" charset="0"/>
              </a:rPr>
              <a:t> WAF</a:t>
            </a:r>
          </a:p>
          <a:p>
            <a:pPr lvl="1"/>
            <a:r>
              <a:rPr lang="en-US" sz="2000" dirty="0">
                <a:latin typeface="Segoe UI" panose="020B0502040204020203" pitchFamily="34" charset="0"/>
                <a:cs typeface="Segoe UI" panose="020B0502040204020203" pitchFamily="34" charset="0"/>
              </a:rPr>
              <a:t>create an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with WAF enabled</a:t>
            </a:r>
          </a:p>
          <a:p>
            <a:pPr lvl="1"/>
            <a:r>
              <a:rPr lang="en-US" sz="2000" dirty="0">
                <a:latin typeface="Segoe UI" panose="020B0502040204020203" pitchFamily="34" charset="0"/>
                <a:cs typeface="Segoe UI" panose="020B0502040204020203" pitchFamily="34" charset="0"/>
              </a:rPr>
              <a:t>route traffic from public </a:t>
            </a:r>
            <a:r>
              <a:rPr lang="en-US" sz="2000" dirty="0" err="1">
                <a:latin typeface="Segoe UI" panose="020B0502040204020203" pitchFamily="34" charset="0"/>
                <a:cs typeface="Segoe UI" panose="020B0502040204020203" pitchFamily="34" charset="0"/>
              </a:rPr>
              <a:t>ApplicationGateway</a:t>
            </a:r>
            <a:r>
              <a:rPr lang="en-US" sz="2000" dirty="0">
                <a:latin typeface="Segoe UI" panose="020B0502040204020203" pitchFamily="34" charset="0"/>
                <a:cs typeface="Segoe UI" panose="020B0502040204020203" pitchFamily="34" charset="0"/>
              </a:rPr>
              <a:t> to your Cluster's internal </a:t>
            </a:r>
            <a:r>
              <a:rPr lang="en-US" sz="2000" dirty="0" err="1">
                <a:latin typeface="Segoe UI" panose="020B0502040204020203" pitchFamily="34" charset="0"/>
                <a:cs typeface="Segoe UI" panose="020B0502040204020203" pitchFamily="34" charset="0"/>
              </a:rPr>
              <a:t>LoadBalancer</a:t>
            </a:r>
            <a:endParaRPr lang="en-US" sz="2000" dirty="0">
              <a:latin typeface="Segoe UI" panose="020B0502040204020203" pitchFamily="34" charset="0"/>
              <a:cs typeface="Segoe UI" panose="020B0502040204020203" pitchFamily="34" charset="0"/>
            </a:endParaRPr>
          </a:p>
          <a:p>
            <a:pPr lvl="1"/>
            <a:endParaRPr lang="en-US" sz="20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Cluster</a:t>
            </a:r>
          </a:p>
          <a:p>
            <a:pPr lvl="1"/>
            <a:r>
              <a:rPr lang="en-US" sz="2000" dirty="0">
                <a:latin typeface="Segoe UI" panose="020B0502040204020203" pitchFamily="34" charset="0"/>
                <a:cs typeface="Segoe UI" panose="020B0502040204020203" pitchFamily="34" charset="0"/>
              </a:rPr>
              <a:t>create a Cluster with Azure Advanced Container Network Integration (Azure CNI)</a:t>
            </a:r>
          </a:p>
          <a:p>
            <a:pPr lvl="1"/>
            <a:r>
              <a:rPr lang="en-US" sz="2000" dirty="0">
                <a:latin typeface="Segoe UI" panose="020B0502040204020203" pitchFamily="34" charset="0"/>
                <a:cs typeface="Segoe UI" panose="020B0502040204020203" pitchFamily="34" charset="0"/>
              </a:rPr>
              <a:t>create an internal ingress controller</a:t>
            </a:r>
          </a:p>
          <a:p>
            <a:pPr lvl="1"/>
            <a:r>
              <a:rPr lang="en-US" sz="2000" dirty="0">
                <a:latin typeface="Segoe UI" panose="020B0502040204020203" pitchFamily="34" charset="0"/>
                <a:cs typeface="Segoe UI" panose="020B0502040204020203" pitchFamily="34" charset="0"/>
              </a:rPr>
              <a:t>deploy your cluster with Azure ARM Templates</a:t>
            </a:r>
          </a:p>
          <a:p>
            <a:pPr lvl="1"/>
            <a:r>
              <a:rPr lang="en-US" sz="2000" dirty="0">
                <a:latin typeface="Segoe UI" panose="020B0502040204020203" pitchFamily="34" charset="0"/>
                <a:cs typeface="Segoe UI" panose="020B0502040204020203" pitchFamily="34" charset="0"/>
              </a:rPr>
              <a:t>create a service principal for Kubernetes to manage Azure resources</a:t>
            </a: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836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Managed Service Identity / Managed Pod Identity</a:t>
            </a:r>
          </a:p>
        </p:txBody>
      </p:sp>
    </p:spTree>
    <p:extLst>
      <p:ext uri="{BB962C8B-B14F-4D97-AF65-F5344CB8AC3E}">
        <p14:creationId xmlns:p14="http://schemas.microsoft.com/office/powerpoint/2010/main" val="261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178F-6659-48FD-801F-9DE2D1DB88BB}"/>
              </a:ext>
            </a:extLst>
          </p:cNvPr>
          <p:cNvSpPr>
            <a:spLocks noGrp="1"/>
          </p:cNvSpPr>
          <p:nvPr>
            <p:ph type="ctrTitle"/>
          </p:nvPr>
        </p:nvSpPr>
        <p:spPr>
          <a:xfrm>
            <a:off x="1683250" y="500776"/>
            <a:ext cx="7974458" cy="619107"/>
          </a:xfrm>
        </p:spPr>
        <p:txBody>
          <a:bodyPr>
            <a:normAutofit fontScale="90000"/>
          </a:bodyPr>
          <a:lstStyle/>
          <a:p>
            <a:r>
              <a:rPr lang="en-US" sz="3600">
                <a:latin typeface="Segoe UI" panose="020B0502040204020203" pitchFamily="34" charset="0"/>
                <a:cs typeface="Segoe UI" panose="020B0502040204020203" pitchFamily="34" charset="0"/>
              </a:rPr>
              <a:t>Azure RBAC</a:t>
            </a:r>
            <a:endParaRPr lang="de-DE" sz="3600" dirty="0">
              <a:latin typeface="Segoe UI" panose="020B0502040204020203" pitchFamily="34" charset="0"/>
              <a:cs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DC11C30B-F349-4EA0-9B59-1C8C55F8D8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2129" y="1396723"/>
            <a:ext cx="4622821" cy="5139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515B4E-1F56-4AA7-914B-D390D966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0455" y="999485"/>
            <a:ext cx="2627253" cy="1112518"/>
          </a:xfrm>
          <a:prstGeom prst="rect">
            <a:avLst/>
          </a:prstGeom>
        </p:spPr>
      </p:pic>
      <p:pic>
        <p:nvPicPr>
          <p:cNvPr id="9" name="Picture 8" descr="A screenshot of a map&#10;&#10;Description automatically generated">
            <a:extLst>
              <a:ext uri="{FF2B5EF4-FFF2-40B4-BE49-F238E27FC236}">
                <a16:creationId xmlns:a16="http://schemas.microsoft.com/office/drawing/2014/main" id="{E723E18C-BF0B-474F-9F05-C17AC17D60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0455" y="2214106"/>
            <a:ext cx="3948695" cy="21897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607F709-DECA-40C1-84FE-42D711C3F5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0455" y="4397985"/>
            <a:ext cx="2138945" cy="2361396"/>
          </a:xfrm>
          <a:prstGeom prst="rect">
            <a:avLst/>
          </a:prstGeom>
        </p:spPr>
      </p:pic>
    </p:spTree>
    <p:extLst>
      <p:ext uri="{BB962C8B-B14F-4D97-AF65-F5344CB8AC3E}">
        <p14:creationId xmlns:p14="http://schemas.microsoft.com/office/powerpoint/2010/main" val="252456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49B7-D164-43F0-9CBE-F4D6BC02F0A2}"/>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Access Azure Resources in your workload</a:t>
            </a:r>
            <a:endParaRPr lang="de-DE"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B009F1D5-307C-477F-87AB-952708F4C43D}"/>
              </a:ext>
            </a:extLst>
          </p:cNvPr>
          <p:cNvGrpSpPr/>
          <p:nvPr/>
        </p:nvGrpSpPr>
        <p:grpSpPr>
          <a:xfrm>
            <a:off x="577386" y="1672536"/>
            <a:ext cx="4795997" cy="3017010"/>
            <a:chOff x="577386" y="1672536"/>
            <a:chExt cx="4795997" cy="3017010"/>
          </a:xfrm>
        </p:grpSpPr>
        <p:pic>
          <p:nvPicPr>
            <p:cNvPr id="5" name="Picture 4" descr="A screenshot of a social media post&#10;&#10;Description automatically generated">
              <a:extLst>
                <a:ext uri="{FF2B5EF4-FFF2-40B4-BE49-F238E27FC236}">
                  <a16:creationId xmlns:a16="http://schemas.microsoft.com/office/drawing/2014/main" id="{135A94F9-463D-40B3-907A-DC5B257635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779" y="3529518"/>
              <a:ext cx="780290" cy="780290"/>
            </a:xfrm>
            <a:prstGeom prst="rect">
              <a:avLst/>
            </a:prstGeom>
          </p:spPr>
        </p:pic>
        <p:pic>
          <p:nvPicPr>
            <p:cNvPr id="6" name="Picture 5">
              <a:extLst>
                <a:ext uri="{FF2B5EF4-FFF2-40B4-BE49-F238E27FC236}">
                  <a16:creationId xmlns:a16="http://schemas.microsoft.com/office/drawing/2014/main" id="{6A011AD5-69AA-41CE-933B-BBF3552F64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611" y="2532567"/>
              <a:ext cx="747713" cy="996951"/>
            </a:xfrm>
            <a:prstGeom prst="rect">
              <a:avLst/>
            </a:prstGeom>
          </p:spPr>
        </p:pic>
        <p:pic>
          <p:nvPicPr>
            <p:cNvPr id="8" name="Picture 7" descr="A close up of a sign&#10;&#10;Description automatically generated">
              <a:extLst>
                <a:ext uri="{FF2B5EF4-FFF2-40B4-BE49-F238E27FC236}">
                  <a16:creationId xmlns:a16="http://schemas.microsoft.com/office/drawing/2014/main" id="{284C1DE1-3D27-44C6-870D-84F0892DE8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945" y="3529518"/>
              <a:ext cx="780290" cy="780290"/>
            </a:xfrm>
            <a:prstGeom prst="rect">
              <a:avLst/>
            </a:prstGeom>
          </p:spPr>
        </p:pic>
        <p:cxnSp>
          <p:nvCxnSpPr>
            <p:cNvPr id="10" name="Straight Arrow Connector 9">
              <a:extLst>
                <a:ext uri="{FF2B5EF4-FFF2-40B4-BE49-F238E27FC236}">
                  <a16:creationId xmlns:a16="http://schemas.microsoft.com/office/drawing/2014/main" id="{4BFC15C6-F1B0-448B-90B7-8EEEEF3B3AD7}"/>
                </a:ext>
              </a:extLst>
            </p:cNvPr>
            <p:cNvCxnSpPr>
              <a:stCxn id="5" idx="0"/>
              <a:endCxn id="6" idx="1"/>
            </p:cNvCxnSpPr>
            <p:nvPr/>
          </p:nvCxnSpPr>
          <p:spPr>
            <a:xfrm flipV="1">
              <a:off x="1146924" y="3031043"/>
              <a:ext cx="1055687" cy="4984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65122BD-0DDE-4E3D-9953-E893FEED3510}"/>
                </a:ext>
              </a:extLst>
            </p:cNvPr>
            <p:cNvCxnSpPr>
              <a:cxnSpLocks/>
              <a:stCxn id="5" idx="3"/>
              <a:endCxn id="8" idx="1"/>
            </p:cNvCxnSpPr>
            <p:nvPr/>
          </p:nvCxnSpPr>
          <p:spPr>
            <a:xfrm>
              <a:off x="1537069" y="3919663"/>
              <a:ext cx="2214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06148AFE-C00B-428A-962C-55FB416516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4230" y="2032821"/>
              <a:ext cx="1455720" cy="1162644"/>
            </a:xfrm>
            <a:prstGeom prst="rect">
              <a:avLst/>
            </a:prstGeom>
          </p:spPr>
        </p:pic>
        <p:cxnSp>
          <p:nvCxnSpPr>
            <p:cNvPr id="16" name="Straight Connector 15">
              <a:extLst>
                <a:ext uri="{FF2B5EF4-FFF2-40B4-BE49-F238E27FC236}">
                  <a16:creationId xmlns:a16="http://schemas.microsoft.com/office/drawing/2014/main" id="{B4FCB74E-767A-486F-A2E0-AD356C6F5BAA}"/>
                </a:ext>
              </a:extLst>
            </p:cNvPr>
            <p:cNvCxnSpPr>
              <a:stCxn id="6" idx="3"/>
              <a:endCxn id="14" idx="1"/>
            </p:cNvCxnSpPr>
            <p:nvPr/>
          </p:nvCxnSpPr>
          <p:spPr>
            <a:xfrm flipV="1">
              <a:off x="2950324" y="2614143"/>
              <a:ext cx="463906" cy="4169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981993B-FD28-46B0-B656-AB25629E71B5}"/>
                </a:ext>
              </a:extLst>
            </p:cNvPr>
            <p:cNvCxnSpPr>
              <a:stCxn id="14" idx="2"/>
              <a:endCxn id="8" idx="0"/>
            </p:cNvCxnSpPr>
            <p:nvPr/>
          </p:nvCxnSpPr>
          <p:spPr>
            <a:xfrm>
              <a:off x="4142090" y="3195465"/>
              <a:ext cx="0" cy="334053"/>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DFD7CE0-84F2-4E8D-AAC6-CD17B1BB4F08}"/>
                </a:ext>
              </a:extLst>
            </p:cNvPr>
            <p:cNvSpPr txBox="1"/>
            <p:nvPr/>
          </p:nvSpPr>
          <p:spPr>
            <a:xfrm>
              <a:off x="577386" y="4320214"/>
              <a:ext cx="1139076" cy="369332"/>
            </a:xfrm>
            <a:prstGeom prst="rect">
              <a:avLst/>
            </a:prstGeom>
            <a:noFill/>
          </p:spPr>
          <p:txBody>
            <a:bodyPr wrap="square" rtlCol="0">
              <a:spAutoFit/>
            </a:bodyPr>
            <a:lstStyle/>
            <a:p>
              <a:r>
                <a:rPr lang="en-US" dirty="0"/>
                <a:t>Workload</a:t>
              </a:r>
              <a:endParaRPr lang="de-DE" dirty="0"/>
            </a:p>
          </p:txBody>
        </p:sp>
        <p:sp>
          <p:nvSpPr>
            <p:cNvPr id="22" name="TextBox 21">
              <a:extLst>
                <a:ext uri="{FF2B5EF4-FFF2-40B4-BE49-F238E27FC236}">
                  <a16:creationId xmlns:a16="http://schemas.microsoft.com/office/drawing/2014/main" id="{85681AE6-2892-4895-BA66-DD01000625D6}"/>
                </a:ext>
              </a:extLst>
            </p:cNvPr>
            <p:cNvSpPr txBox="1"/>
            <p:nvPr/>
          </p:nvSpPr>
          <p:spPr>
            <a:xfrm>
              <a:off x="3308598" y="1672536"/>
              <a:ext cx="2064785" cy="369332"/>
            </a:xfrm>
            <a:prstGeom prst="rect">
              <a:avLst/>
            </a:prstGeom>
            <a:noFill/>
          </p:spPr>
          <p:txBody>
            <a:bodyPr wrap="square" rtlCol="0">
              <a:spAutoFit/>
            </a:bodyPr>
            <a:lstStyle/>
            <a:p>
              <a:r>
                <a:rPr lang="en-US" dirty="0"/>
                <a:t>Role assignment</a:t>
              </a:r>
              <a:endParaRPr lang="de-DE" dirty="0"/>
            </a:p>
          </p:txBody>
        </p:sp>
        <p:sp>
          <p:nvSpPr>
            <p:cNvPr id="23" name="TextBox 22">
              <a:extLst>
                <a:ext uri="{FF2B5EF4-FFF2-40B4-BE49-F238E27FC236}">
                  <a16:creationId xmlns:a16="http://schemas.microsoft.com/office/drawing/2014/main" id="{F6509192-E3C4-4B1F-B588-BDABC119E236}"/>
                </a:ext>
              </a:extLst>
            </p:cNvPr>
            <p:cNvSpPr txBox="1"/>
            <p:nvPr/>
          </p:nvSpPr>
          <p:spPr>
            <a:xfrm>
              <a:off x="3640012" y="4309808"/>
              <a:ext cx="1139076" cy="369332"/>
            </a:xfrm>
            <a:prstGeom prst="rect">
              <a:avLst/>
            </a:prstGeom>
            <a:noFill/>
          </p:spPr>
          <p:txBody>
            <a:bodyPr wrap="square" rtlCol="0">
              <a:spAutoFit/>
            </a:bodyPr>
            <a:lstStyle/>
            <a:p>
              <a:r>
                <a:rPr lang="en-US" dirty="0"/>
                <a:t>Resource</a:t>
              </a:r>
              <a:endParaRPr lang="de-DE" dirty="0"/>
            </a:p>
          </p:txBody>
        </p:sp>
        <p:sp>
          <p:nvSpPr>
            <p:cNvPr id="24" name="TextBox 23">
              <a:extLst>
                <a:ext uri="{FF2B5EF4-FFF2-40B4-BE49-F238E27FC236}">
                  <a16:creationId xmlns:a16="http://schemas.microsoft.com/office/drawing/2014/main" id="{BAC06AEB-1765-44DB-BE22-6390D107FB05}"/>
                </a:ext>
              </a:extLst>
            </p:cNvPr>
            <p:cNvSpPr txBox="1"/>
            <p:nvPr/>
          </p:nvSpPr>
          <p:spPr>
            <a:xfrm>
              <a:off x="2074969" y="3820466"/>
              <a:ext cx="1139076" cy="369332"/>
            </a:xfrm>
            <a:prstGeom prst="rect">
              <a:avLst/>
            </a:prstGeom>
            <a:noFill/>
          </p:spPr>
          <p:txBody>
            <a:bodyPr wrap="square" rtlCol="0">
              <a:spAutoFit/>
            </a:bodyPr>
            <a:lstStyle/>
            <a:p>
              <a:r>
                <a:rPr lang="en-US" dirty="0"/>
                <a:t>accesses</a:t>
              </a:r>
              <a:endParaRPr lang="de-DE" dirty="0"/>
            </a:p>
          </p:txBody>
        </p:sp>
        <p:sp>
          <p:nvSpPr>
            <p:cNvPr id="25" name="TextBox 24">
              <a:extLst>
                <a:ext uri="{FF2B5EF4-FFF2-40B4-BE49-F238E27FC236}">
                  <a16:creationId xmlns:a16="http://schemas.microsoft.com/office/drawing/2014/main" id="{067DFAD8-5957-447F-B62A-949AD6689E01}"/>
                </a:ext>
              </a:extLst>
            </p:cNvPr>
            <p:cNvSpPr txBox="1"/>
            <p:nvPr/>
          </p:nvSpPr>
          <p:spPr>
            <a:xfrm>
              <a:off x="1129640" y="2983266"/>
              <a:ext cx="1139076"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uses</a:t>
              </a:r>
              <a:endParaRPr lang="de-DE" dirty="0">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9CF42371-D001-423D-8B9D-9BF2EBBFE09D}"/>
              </a:ext>
            </a:extLst>
          </p:cNvPr>
          <p:cNvSpPr txBox="1"/>
          <p:nvPr/>
        </p:nvSpPr>
        <p:spPr>
          <a:xfrm>
            <a:off x="6174769" y="1982912"/>
            <a:ext cx="47415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Your workload uses a Service Principal to get an access token to invoke the Azure Resource Manager API.</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have to store the Service Principal Id and key credentials in your app settings or similar.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need to do a rolling update for your key credential when it </a:t>
            </a:r>
            <a:r>
              <a:rPr lang="en-US">
                <a:latin typeface="Segoe UI" panose="020B0502040204020203" pitchFamily="34" charset="0"/>
                <a:cs typeface="Segoe UI" panose="020B0502040204020203" pitchFamily="34" charset="0"/>
              </a:rPr>
              <a:t>expires.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8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047B-2380-4AB7-B9B4-8B54BF456D53}"/>
              </a:ext>
            </a:extLst>
          </p:cNvPr>
          <p:cNvSpPr>
            <a:spLocks noGrp="1"/>
          </p:cNvSpPr>
          <p:nvPr>
            <p:ph type="title"/>
          </p:nvPr>
        </p:nvSpPr>
        <p:spPr>
          <a:xfrm>
            <a:off x="120650" y="187326"/>
            <a:ext cx="3289300" cy="2022474"/>
          </a:xfrm>
        </p:spPr>
        <p:txBody>
          <a:bodyPr/>
          <a:lstStyle/>
          <a:p>
            <a:pPr algn="ctr"/>
            <a:r>
              <a:rPr lang="en-US" dirty="0">
                <a:latin typeface="Segoe UI" panose="020B0502040204020203" pitchFamily="34" charset="0"/>
                <a:cs typeface="Segoe UI" panose="020B0502040204020203" pitchFamily="34" charset="0"/>
              </a:rPr>
              <a:t>Managed Service Identity MSI</a:t>
            </a:r>
            <a:endParaRPr lang="de-DE" dirty="0">
              <a:latin typeface="Segoe UI" panose="020B0502040204020203" pitchFamily="34" charset="0"/>
              <a:cs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8D75A092-75F8-47A5-8BD6-9EA8B4599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7750" y="118637"/>
            <a:ext cx="7353800" cy="6248774"/>
          </a:xfrm>
          <a:prstGeom prst="rect">
            <a:avLst/>
          </a:prstGeom>
        </p:spPr>
      </p:pic>
      <p:sp>
        <p:nvSpPr>
          <p:cNvPr id="6" name="TextBox 5">
            <a:extLst>
              <a:ext uri="{FF2B5EF4-FFF2-40B4-BE49-F238E27FC236}">
                <a16:creationId xmlns:a16="http://schemas.microsoft.com/office/drawing/2014/main" id="{5C80A6B6-BCA1-4AB2-9495-36F4D21E53C8}"/>
              </a:ext>
            </a:extLst>
          </p:cNvPr>
          <p:cNvSpPr txBox="1"/>
          <p:nvPr/>
        </p:nvSpPr>
        <p:spPr>
          <a:xfrm>
            <a:off x="209050" y="3724871"/>
            <a:ext cx="3568700" cy="923330"/>
          </a:xfrm>
          <a:prstGeom prst="rect">
            <a:avLst/>
          </a:prstGeom>
          <a:noFill/>
        </p:spPr>
        <p:txBody>
          <a:bodyPr wrap="square" rtlCol="0">
            <a:spAutoFit/>
          </a:bodyPr>
          <a:lstStyle/>
          <a:p>
            <a:r>
              <a:rPr lang="en-US" dirty="0"/>
              <a:t>System-assigned managed identity</a:t>
            </a:r>
          </a:p>
          <a:p>
            <a:endParaRPr lang="en-US" dirty="0"/>
          </a:p>
          <a:p>
            <a:r>
              <a:rPr lang="en-US" dirty="0"/>
              <a:t>User-assigned managed identity</a:t>
            </a:r>
            <a:endParaRPr lang="de-DE" dirty="0"/>
          </a:p>
        </p:txBody>
      </p:sp>
      <p:sp>
        <p:nvSpPr>
          <p:cNvPr id="9" name="Rectangle 8">
            <a:extLst>
              <a:ext uri="{FF2B5EF4-FFF2-40B4-BE49-F238E27FC236}">
                <a16:creationId xmlns:a16="http://schemas.microsoft.com/office/drawing/2014/main" id="{A34846CE-F41A-447C-B826-560CB29A25E4}"/>
              </a:ext>
            </a:extLst>
          </p:cNvPr>
          <p:cNvSpPr/>
          <p:nvPr/>
        </p:nvSpPr>
        <p:spPr>
          <a:xfrm>
            <a:off x="209050" y="6420535"/>
            <a:ext cx="10274800" cy="369332"/>
          </a:xfrm>
          <a:prstGeom prst="rect">
            <a:avLst/>
          </a:prstGeom>
        </p:spPr>
        <p:txBody>
          <a:bodyPr wrap="square">
            <a:spAutoFit/>
          </a:bodyPr>
          <a:lstStyle/>
          <a:p>
            <a:r>
              <a:rPr lang="de-DE" dirty="0">
                <a:hlinkClick r:id="rId3"/>
              </a:rPr>
              <a:t>https://docs.microsoft.com/en-us/azure/active-directory/managed-identities-azure-resources/overview</a:t>
            </a:r>
            <a:endParaRPr lang="de-DE" dirty="0"/>
          </a:p>
        </p:txBody>
      </p:sp>
    </p:spTree>
    <p:extLst>
      <p:ext uri="{BB962C8B-B14F-4D97-AF65-F5344CB8AC3E}">
        <p14:creationId xmlns:p14="http://schemas.microsoft.com/office/powerpoint/2010/main" val="166948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41F-9F63-4285-A383-B4993E2711DE}"/>
              </a:ext>
            </a:extLst>
          </p:cNvPr>
          <p:cNvSpPr>
            <a:spLocks noGrp="1"/>
          </p:cNvSpPr>
          <p:nvPr>
            <p:ph type="title"/>
          </p:nvPr>
        </p:nvSpPr>
        <p:spPr>
          <a:xfrm>
            <a:off x="3015829" y="197694"/>
            <a:ext cx="4491038" cy="734210"/>
          </a:xfrm>
        </p:spPr>
        <p:txBody>
          <a:bodyPr/>
          <a:lstStyle/>
          <a:p>
            <a:r>
              <a:rPr lang="en-US" dirty="0"/>
              <a:t>AAD Pod Identity</a:t>
            </a:r>
            <a:endParaRPr lang="de-DE" dirty="0"/>
          </a:p>
        </p:txBody>
      </p:sp>
      <p:sp>
        <p:nvSpPr>
          <p:cNvPr id="4" name="Rectangle 3">
            <a:extLst>
              <a:ext uri="{FF2B5EF4-FFF2-40B4-BE49-F238E27FC236}">
                <a16:creationId xmlns:a16="http://schemas.microsoft.com/office/drawing/2014/main" id="{D32A91DF-173B-4AD8-9865-7E23EF391813}"/>
              </a:ext>
            </a:extLst>
          </p:cNvPr>
          <p:cNvSpPr/>
          <p:nvPr/>
        </p:nvSpPr>
        <p:spPr>
          <a:xfrm>
            <a:off x="2725103" y="1831368"/>
            <a:ext cx="4869951" cy="32533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Title 1">
            <a:extLst>
              <a:ext uri="{FF2B5EF4-FFF2-40B4-BE49-F238E27FC236}">
                <a16:creationId xmlns:a16="http://schemas.microsoft.com/office/drawing/2014/main" id="{857025FB-FC51-49E7-93FB-251B9DEDF37D}"/>
              </a:ext>
            </a:extLst>
          </p:cNvPr>
          <p:cNvSpPr txBox="1">
            <a:spLocks/>
          </p:cNvSpPr>
          <p:nvPr/>
        </p:nvSpPr>
        <p:spPr>
          <a:xfrm>
            <a:off x="2792133" y="1588607"/>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sp>
        <p:nvSpPr>
          <p:cNvPr id="6" name="Rectangle 5">
            <a:extLst>
              <a:ext uri="{FF2B5EF4-FFF2-40B4-BE49-F238E27FC236}">
                <a16:creationId xmlns:a16="http://schemas.microsoft.com/office/drawing/2014/main" id="{93CA931B-0D43-4BF0-B6FA-C40655C5369C}"/>
              </a:ext>
            </a:extLst>
          </p:cNvPr>
          <p:cNvSpPr/>
          <p:nvPr/>
        </p:nvSpPr>
        <p:spPr>
          <a:xfrm>
            <a:off x="3047026" y="2143017"/>
            <a:ext cx="4178158" cy="26396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dirty="0"/>
          </a:p>
        </p:txBody>
      </p:sp>
      <p:sp>
        <p:nvSpPr>
          <p:cNvPr id="7" name="Title 1">
            <a:extLst>
              <a:ext uri="{FF2B5EF4-FFF2-40B4-BE49-F238E27FC236}">
                <a16:creationId xmlns:a16="http://schemas.microsoft.com/office/drawing/2014/main" id="{3A7ABD18-E7E9-4C20-B379-F5900B1E6561}"/>
              </a:ext>
            </a:extLst>
          </p:cNvPr>
          <p:cNvSpPr txBox="1">
            <a:spLocks/>
          </p:cNvSpPr>
          <p:nvPr/>
        </p:nvSpPr>
        <p:spPr>
          <a:xfrm>
            <a:off x="3047026" y="1929304"/>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Node VM</a:t>
            </a:r>
          </a:p>
        </p:txBody>
      </p:sp>
      <p:sp>
        <p:nvSpPr>
          <p:cNvPr id="8" name="Rectangle 7">
            <a:extLst>
              <a:ext uri="{FF2B5EF4-FFF2-40B4-BE49-F238E27FC236}">
                <a16:creationId xmlns:a16="http://schemas.microsoft.com/office/drawing/2014/main" id="{11E127D4-F2DC-43AC-8BFA-5BE881B8D619}"/>
              </a:ext>
            </a:extLst>
          </p:cNvPr>
          <p:cNvSpPr/>
          <p:nvPr/>
        </p:nvSpPr>
        <p:spPr>
          <a:xfrm>
            <a:off x="2792133" y="5681216"/>
            <a:ext cx="3801438"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Azure Instance Metadata Service [IMDS]</a:t>
            </a:r>
          </a:p>
          <a:p>
            <a:pPr algn="ctr"/>
            <a:r>
              <a:rPr lang="en-US" sz="1200" dirty="0"/>
              <a:t>http://169.254.169.254/metadata/identity/oauth2/token</a:t>
            </a:r>
            <a:endParaRPr lang="de-DE" sz="1200" dirty="0"/>
          </a:p>
        </p:txBody>
      </p:sp>
      <p:sp>
        <p:nvSpPr>
          <p:cNvPr id="9" name="Rectangle 8">
            <a:extLst>
              <a:ext uri="{FF2B5EF4-FFF2-40B4-BE49-F238E27FC236}">
                <a16:creationId xmlns:a16="http://schemas.microsoft.com/office/drawing/2014/main" id="{F2A94124-CA84-47C0-9FAF-46B7F9FD94AC}"/>
              </a:ext>
            </a:extLst>
          </p:cNvPr>
          <p:cNvSpPr/>
          <p:nvPr/>
        </p:nvSpPr>
        <p:spPr>
          <a:xfrm>
            <a:off x="3513162" y="2591435"/>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Title 1">
            <a:extLst>
              <a:ext uri="{FF2B5EF4-FFF2-40B4-BE49-F238E27FC236}">
                <a16:creationId xmlns:a16="http://schemas.microsoft.com/office/drawing/2014/main" id="{E079CE76-5FDB-4891-968F-7926E6EA74F6}"/>
              </a:ext>
            </a:extLst>
          </p:cNvPr>
          <p:cNvSpPr txBox="1">
            <a:spLocks/>
          </p:cNvSpPr>
          <p:nvPr/>
        </p:nvSpPr>
        <p:spPr>
          <a:xfrm>
            <a:off x="3509861" y="232785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Pod</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F112A8F1-6E81-4929-A3D3-C6D11B2F5F37}"/>
              </a:ext>
            </a:extLst>
          </p:cNvPr>
          <p:cNvSpPr/>
          <p:nvPr/>
        </p:nvSpPr>
        <p:spPr>
          <a:xfrm>
            <a:off x="5242272" y="257117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itle 1">
            <a:extLst>
              <a:ext uri="{FF2B5EF4-FFF2-40B4-BE49-F238E27FC236}">
                <a16:creationId xmlns:a16="http://schemas.microsoft.com/office/drawing/2014/main" id="{68DD612A-8264-4BDC-AEA3-48D5C10D608E}"/>
              </a:ext>
            </a:extLst>
          </p:cNvPr>
          <p:cNvSpPr txBox="1">
            <a:spLocks/>
          </p:cNvSpPr>
          <p:nvPr/>
        </p:nvSpPr>
        <p:spPr>
          <a:xfrm>
            <a:off x="5243252" y="2302763"/>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dirty="0">
                <a:solidFill>
                  <a:srgbClr val="3C3C41"/>
                </a:solidFill>
                <a:latin typeface="Segoe UI Semibold" panose="020B0702040204020203" pitchFamily="34" charset="0"/>
                <a:cs typeface="Segoe UI Semibold" panose="020B0702040204020203" pitchFamily="34" charset="0"/>
              </a:rPr>
              <a:t>MIC</a:t>
            </a:r>
            <a:endPar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635A82E1-6696-435C-8AB8-B7E860FCB969}"/>
              </a:ext>
            </a:extLst>
          </p:cNvPr>
          <p:cNvSpPr txBox="1"/>
          <p:nvPr/>
        </p:nvSpPr>
        <p:spPr>
          <a:xfrm>
            <a:off x="8504316" y="267312"/>
            <a:ext cx="3393499" cy="1754326"/>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type</a:t>
            </a:r>
            <a:r>
              <a:rPr lang="de-DE" sz="1200" dirty="0">
                <a:solidFill>
                  <a:srgbClr val="D4D4D4"/>
                </a:solidFill>
                <a:latin typeface="Consolas" panose="020B0609020204030204" pitchFamily="49" charset="0"/>
              </a:rPr>
              <a:t>: </a:t>
            </a:r>
            <a:r>
              <a:rPr lang="de-DE" sz="1200" dirty="0">
                <a:solidFill>
                  <a:srgbClr val="B5CEA8"/>
                </a:solidFill>
                <a:latin typeface="Consolas" panose="020B0609020204030204" pitchFamily="49" charset="0"/>
              </a:rPr>
              <a:t>0</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ResourceID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resource-id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ClientID</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&lt;</a:t>
            </a:r>
            <a:r>
              <a:rPr lang="de-DE" sz="1200" dirty="0" err="1">
                <a:solidFill>
                  <a:srgbClr val="CE9178"/>
                </a:solidFill>
                <a:latin typeface="Consolas" panose="020B0609020204030204" pitchFamily="49" charset="0"/>
              </a:rPr>
              <a:t>ClientID</a:t>
            </a:r>
            <a:r>
              <a:rPr lang="de-DE" sz="1200" dirty="0">
                <a:solidFill>
                  <a:srgbClr val="CE9178"/>
                </a:solidFill>
                <a:latin typeface="Consolas" panose="020B0609020204030204" pitchFamily="49" charset="0"/>
              </a:rPr>
              <a:t>&gt;</a:t>
            </a:r>
            <a:endParaRPr lang="de-DE" sz="1200" dirty="0">
              <a:solidFill>
                <a:srgbClr val="D4D4D4"/>
              </a:solidFill>
              <a:latin typeface="Consolas" panose="020B0609020204030204" pitchFamily="49" charset="0"/>
            </a:endParaRPr>
          </a:p>
          <a:p>
            <a:endParaRPr lang="de-DE" sz="1200" dirty="0"/>
          </a:p>
        </p:txBody>
      </p:sp>
      <p:sp>
        <p:nvSpPr>
          <p:cNvPr id="14" name="TextBox 13">
            <a:extLst>
              <a:ext uri="{FF2B5EF4-FFF2-40B4-BE49-F238E27FC236}">
                <a16:creationId xmlns:a16="http://schemas.microsoft.com/office/drawing/2014/main" id="{93A1525C-0231-4221-A592-6FA33AFBBB7F}"/>
              </a:ext>
            </a:extLst>
          </p:cNvPr>
          <p:cNvSpPr txBox="1"/>
          <p:nvPr/>
        </p:nvSpPr>
        <p:spPr>
          <a:xfrm>
            <a:off x="8504316" y="2302763"/>
            <a:ext cx="3393499" cy="1569660"/>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"aadpodidentity.k8s.io/v1"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a:solidFill>
                  <a:srgbClr val="CE9178"/>
                </a:solidFill>
                <a:latin typeface="Consolas" panose="020B0609020204030204" pitchFamily="49" charset="0"/>
              </a:rPr>
              <a:t>demo1-azure-identity-binding</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AzureIdentity</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demoidentity</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Selector</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5" name="TextBox 14">
            <a:extLst>
              <a:ext uri="{FF2B5EF4-FFF2-40B4-BE49-F238E27FC236}">
                <a16:creationId xmlns:a16="http://schemas.microsoft.com/office/drawing/2014/main" id="{20AA9C9D-C896-426D-88D2-BF86B59AA917}"/>
              </a:ext>
            </a:extLst>
          </p:cNvPr>
          <p:cNvSpPr txBox="1"/>
          <p:nvPr/>
        </p:nvSpPr>
        <p:spPr>
          <a:xfrm>
            <a:off x="8504317" y="4184550"/>
            <a:ext cx="3393498" cy="2308324"/>
          </a:xfrm>
          <a:prstGeom prst="rect">
            <a:avLst/>
          </a:prstGeom>
          <a:noFill/>
          <a:ln>
            <a:solidFill>
              <a:schemeClr val="tx1"/>
            </a:solidFill>
          </a:ln>
        </p:spPr>
        <p:txBody>
          <a:bodyPr wrap="square" rtlCol="0">
            <a:spAutoFit/>
          </a:bodyPr>
          <a:lstStyle/>
          <a:p>
            <a:r>
              <a:rPr lang="de-DE" sz="1200" dirty="0" err="1">
                <a:solidFill>
                  <a:srgbClr val="569CD6"/>
                </a:solidFill>
                <a:latin typeface="Consolas" panose="020B0609020204030204" pitchFamily="49" charset="0"/>
              </a:rPr>
              <a:t>apiVersion</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extensions</a:t>
            </a:r>
            <a:r>
              <a:rPr lang="de-DE" sz="1200" dirty="0">
                <a:solidFill>
                  <a:srgbClr val="CE9178"/>
                </a:solidFill>
                <a:latin typeface="Consolas" panose="020B0609020204030204" pitchFamily="49" charset="0"/>
              </a:rPr>
              <a:t>/v1beta1</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kind</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Deployment</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err="1">
                <a:solidFill>
                  <a:srgbClr val="569CD6"/>
                </a:solidFill>
                <a:latin typeface="Consolas" panose="020B0609020204030204" pitchFamily="49" charset="0"/>
              </a:rPr>
              <a:t>spec</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template</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metadata</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labels</a:t>
            </a:r>
            <a:r>
              <a:rPr lang="de-DE" sz="1200" dirty="0">
                <a:solidFill>
                  <a:srgbClr val="D4D4D4"/>
                </a:solidFill>
                <a:latin typeface="Consolas" panose="020B0609020204030204" pitchFamily="49" charset="0"/>
              </a:rPr>
              <a:t>:</a:t>
            </a: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name</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aadpodidentitydemoapibackend</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latin typeface="Consolas" panose="020B0609020204030204" pitchFamily="49" charset="0"/>
              </a:rPr>
              <a:t>app</a:t>
            </a:r>
            <a:r>
              <a:rPr lang="de-DE" sz="1200" dirty="0">
                <a:solidFill>
                  <a:srgbClr val="D4D4D4"/>
                </a:solidFill>
                <a:latin typeface="Consolas" panose="020B0609020204030204" pitchFamily="49" charset="0"/>
              </a:rPr>
              <a:t>: </a:t>
            </a:r>
            <a:r>
              <a:rPr lang="de-DE" sz="1200" dirty="0" err="1">
                <a:solidFill>
                  <a:srgbClr val="CE9178"/>
                </a:solidFill>
                <a:latin typeface="Consolas" panose="020B0609020204030204" pitchFamily="49" charset="0"/>
              </a:rPr>
              <a:t>aadpodidentitydemoapi</a:t>
            </a:r>
            <a:endParaRPr lang="de-DE" sz="1200" dirty="0">
              <a:solidFill>
                <a:srgbClr val="D4D4D4"/>
              </a:solidFill>
              <a:latin typeface="Consolas" panose="020B0609020204030204" pitchFamily="49" charset="0"/>
            </a:endParaRPr>
          </a:p>
          <a:p>
            <a:r>
              <a:rPr lang="de-DE" sz="1200" dirty="0">
                <a:solidFill>
                  <a:srgbClr val="569CD6"/>
                </a:solidFill>
                <a:latin typeface="Consolas" panose="020B0609020204030204" pitchFamily="49" charset="0"/>
              </a:rPr>
              <a:t>    </a:t>
            </a:r>
            <a:r>
              <a:rPr lang="de-DE" sz="1200" dirty="0" err="1">
                <a:solidFill>
                  <a:srgbClr val="569CD6"/>
                </a:solidFill>
                <a:highlight>
                  <a:srgbClr val="FFFF00"/>
                </a:highlight>
                <a:latin typeface="Consolas" panose="020B0609020204030204" pitchFamily="49" charset="0"/>
              </a:rPr>
              <a:t>aadpodidbinding</a:t>
            </a:r>
            <a:r>
              <a:rPr lang="de-DE" sz="1200" dirty="0">
                <a:solidFill>
                  <a:srgbClr val="D4D4D4"/>
                </a:solidFill>
                <a:highlight>
                  <a:srgbClr val="FFFF00"/>
                </a:highlight>
                <a:latin typeface="Consolas" panose="020B0609020204030204" pitchFamily="49" charset="0"/>
              </a:rPr>
              <a:t>: </a:t>
            </a:r>
            <a:r>
              <a:rPr lang="de-DE" sz="1200" dirty="0" err="1">
                <a:solidFill>
                  <a:srgbClr val="CE9178"/>
                </a:solidFill>
                <a:highlight>
                  <a:srgbClr val="FFFF00"/>
                </a:highlight>
                <a:latin typeface="Consolas" panose="020B0609020204030204" pitchFamily="49" charset="0"/>
              </a:rPr>
              <a:t>azureidentitydemo</a:t>
            </a:r>
            <a:endParaRPr lang="de-DE" sz="1200" dirty="0">
              <a:solidFill>
                <a:srgbClr val="D4D4D4"/>
              </a:solidFill>
              <a:highlight>
                <a:srgbClr val="FFFF00"/>
              </a:highlight>
              <a:latin typeface="Consolas" panose="020B0609020204030204" pitchFamily="49" charset="0"/>
            </a:endParaRPr>
          </a:p>
          <a:p>
            <a:endParaRPr lang="de-DE" sz="1200" dirty="0"/>
          </a:p>
        </p:txBody>
      </p:sp>
      <p:sp>
        <p:nvSpPr>
          <p:cNvPr id="16" name="Rectangle 15">
            <a:extLst>
              <a:ext uri="{FF2B5EF4-FFF2-40B4-BE49-F238E27FC236}">
                <a16:creationId xmlns:a16="http://schemas.microsoft.com/office/drawing/2014/main" id="{30BFA3CF-FA9A-4CF9-9B76-B7E307245C94}"/>
              </a:ext>
            </a:extLst>
          </p:cNvPr>
          <p:cNvSpPr/>
          <p:nvPr/>
        </p:nvSpPr>
        <p:spPr>
          <a:xfrm>
            <a:off x="5242272" y="3723393"/>
            <a:ext cx="816796" cy="729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Title 1">
            <a:extLst>
              <a:ext uri="{FF2B5EF4-FFF2-40B4-BE49-F238E27FC236}">
                <a16:creationId xmlns:a16="http://schemas.microsoft.com/office/drawing/2014/main" id="{6B3FE691-C071-4FAD-8A1D-8D059084C8A7}"/>
              </a:ext>
            </a:extLst>
          </p:cNvPr>
          <p:cNvSpPr txBox="1">
            <a:spLocks/>
          </p:cNvSpPr>
          <p:nvPr/>
        </p:nvSpPr>
        <p:spPr>
          <a:xfrm>
            <a:off x="5261108" y="3429000"/>
            <a:ext cx="85250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NMI</a:t>
            </a:r>
          </a:p>
        </p:txBody>
      </p:sp>
      <p:cxnSp>
        <p:nvCxnSpPr>
          <p:cNvPr id="25" name="Straight Arrow Connector 24">
            <a:extLst>
              <a:ext uri="{FF2B5EF4-FFF2-40B4-BE49-F238E27FC236}">
                <a16:creationId xmlns:a16="http://schemas.microsoft.com/office/drawing/2014/main" id="{4AC0A513-1F2F-4DA1-A52A-B248DA2E927D}"/>
              </a:ext>
            </a:extLst>
          </p:cNvPr>
          <p:cNvCxnSpPr>
            <a:stCxn id="16" idx="2"/>
          </p:cNvCxnSpPr>
          <p:nvPr/>
        </p:nvCxnSpPr>
        <p:spPr>
          <a:xfrm>
            <a:off x="5650670" y="4452798"/>
            <a:ext cx="0" cy="1228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EF3216A-3E80-4B12-A687-8BCF741C19AD}"/>
              </a:ext>
            </a:extLst>
          </p:cNvPr>
          <p:cNvSpPr txBox="1"/>
          <p:nvPr/>
        </p:nvSpPr>
        <p:spPr>
          <a:xfrm>
            <a:off x="3495306" y="3903429"/>
            <a:ext cx="852507" cy="369332"/>
          </a:xfrm>
          <a:prstGeom prst="rect">
            <a:avLst/>
          </a:prstGeom>
          <a:noFill/>
          <a:ln>
            <a:solidFill>
              <a:schemeClr val="accent5">
                <a:lumMod val="75000"/>
              </a:schemeClr>
            </a:solidFill>
          </a:ln>
        </p:spPr>
        <p:txBody>
          <a:bodyPr wrap="square" rtlCol="0">
            <a:spAutoFit/>
          </a:bodyPr>
          <a:lstStyle/>
          <a:p>
            <a:r>
              <a:rPr lang="en-US" dirty="0"/>
              <a:t>route</a:t>
            </a:r>
            <a:endParaRPr lang="de-DE" dirty="0"/>
          </a:p>
        </p:txBody>
      </p:sp>
      <p:cxnSp>
        <p:nvCxnSpPr>
          <p:cNvPr id="28" name="Straight Arrow Connector 27">
            <a:extLst>
              <a:ext uri="{FF2B5EF4-FFF2-40B4-BE49-F238E27FC236}">
                <a16:creationId xmlns:a16="http://schemas.microsoft.com/office/drawing/2014/main" id="{58D9E814-8DF9-47DA-B5B2-86BEE33CE713}"/>
              </a:ext>
            </a:extLst>
          </p:cNvPr>
          <p:cNvCxnSpPr>
            <a:stCxn id="9" idx="2"/>
            <a:endCxn id="26" idx="0"/>
          </p:cNvCxnSpPr>
          <p:nvPr/>
        </p:nvCxnSpPr>
        <p:spPr>
          <a:xfrm>
            <a:off x="3921560" y="3320840"/>
            <a:ext cx="0" cy="582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C62D2B0-4030-4203-946F-F3323799A984}"/>
              </a:ext>
            </a:extLst>
          </p:cNvPr>
          <p:cNvCxnSpPr/>
          <p:nvPr/>
        </p:nvCxnSpPr>
        <p:spPr>
          <a:xfrm>
            <a:off x="4362368" y="4088095"/>
            <a:ext cx="87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E43E722-E0D4-4494-BC7C-E3D6FEC1953F}"/>
              </a:ext>
            </a:extLst>
          </p:cNvPr>
          <p:cNvCxnSpPr>
            <a:cxnSpLocks/>
          </p:cNvCxnSpPr>
          <p:nvPr/>
        </p:nvCxnSpPr>
        <p:spPr>
          <a:xfrm>
            <a:off x="8046618" y="1144475"/>
            <a:ext cx="48446" cy="4194237"/>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07F209D-0476-403E-B357-D3B35104D499}"/>
              </a:ext>
            </a:extLst>
          </p:cNvPr>
          <p:cNvCxnSpPr>
            <a:cxnSpLocks/>
            <a:endCxn id="13" idx="1"/>
          </p:cNvCxnSpPr>
          <p:nvPr/>
        </p:nvCxnSpPr>
        <p:spPr>
          <a:xfrm>
            <a:off x="8046618" y="1144475"/>
            <a:ext cx="457698"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EEA1490-9581-49D9-899F-BB326A709DC0}"/>
              </a:ext>
            </a:extLst>
          </p:cNvPr>
          <p:cNvCxnSpPr>
            <a:cxnSpLocks/>
            <a:stCxn id="14" idx="1"/>
          </p:cNvCxnSpPr>
          <p:nvPr/>
        </p:nvCxnSpPr>
        <p:spPr>
          <a:xfrm flipH="1">
            <a:off x="8067166" y="3087593"/>
            <a:ext cx="43715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5FE62C-B406-427E-9812-E81ABA7B2A6C}"/>
              </a:ext>
            </a:extLst>
          </p:cNvPr>
          <p:cNvCxnSpPr>
            <a:cxnSpLocks/>
            <a:stCxn id="15" idx="1"/>
          </p:cNvCxnSpPr>
          <p:nvPr/>
        </p:nvCxnSpPr>
        <p:spPr>
          <a:xfrm flipH="1">
            <a:off x="8087717" y="5338712"/>
            <a:ext cx="4166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50ACBF6-187C-4680-B5CB-228FD1A5F9F9}"/>
              </a:ext>
            </a:extLst>
          </p:cNvPr>
          <p:cNvCxnSpPr/>
          <p:nvPr/>
        </p:nvCxnSpPr>
        <p:spPr>
          <a:xfrm flipH="1">
            <a:off x="6059068" y="3087593"/>
            <a:ext cx="20080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79D0DD20-DBAF-4135-9394-3AFB880463F6}"/>
              </a:ext>
            </a:extLst>
          </p:cNvPr>
          <p:cNvSpPr txBox="1"/>
          <p:nvPr/>
        </p:nvSpPr>
        <p:spPr>
          <a:xfrm>
            <a:off x="6231161" y="2660106"/>
            <a:ext cx="966787" cy="338554"/>
          </a:xfrm>
          <a:prstGeom prst="rect">
            <a:avLst/>
          </a:prstGeom>
          <a:noFill/>
        </p:spPr>
        <p:txBody>
          <a:bodyPr wrap="square" rtlCol="0">
            <a:spAutoFit/>
          </a:bodyPr>
          <a:lstStyle/>
          <a:p>
            <a:r>
              <a:rPr lang="en-US" sz="800" dirty="0"/>
              <a:t>Manges pod to identity mappings</a:t>
            </a:r>
            <a:endParaRPr lang="de-DE" sz="800" dirty="0"/>
          </a:p>
        </p:txBody>
      </p:sp>
      <p:sp>
        <p:nvSpPr>
          <p:cNvPr id="45" name="TextBox 44">
            <a:extLst>
              <a:ext uri="{FF2B5EF4-FFF2-40B4-BE49-F238E27FC236}">
                <a16:creationId xmlns:a16="http://schemas.microsoft.com/office/drawing/2014/main" id="{8BC680A3-C907-477A-B89B-A36B616C7FAD}"/>
              </a:ext>
            </a:extLst>
          </p:cNvPr>
          <p:cNvSpPr txBox="1"/>
          <p:nvPr/>
        </p:nvSpPr>
        <p:spPr>
          <a:xfrm>
            <a:off x="3936114" y="3382881"/>
            <a:ext cx="966787" cy="338554"/>
          </a:xfrm>
          <a:prstGeom prst="rect">
            <a:avLst/>
          </a:prstGeom>
          <a:noFill/>
        </p:spPr>
        <p:txBody>
          <a:bodyPr wrap="square" rtlCol="0">
            <a:spAutoFit/>
          </a:bodyPr>
          <a:lstStyle/>
          <a:p>
            <a:r>
              <a:rPr lang="en-US" sz="800" dirty="0"/>
              <a:t>Requests token 169.254.169.254</a:t>
            </a:r>
            <a:endParaRPr lang="de-DE" sz="800" dirty="0"/>
          </a:p>
        </p:txBody>
      </p:sp>
      <p:sp>
        <p:nvSpPr>
          <p:cNvPr id="46" name="TextBox 45">
            <a:extLst>
              <a:ext uri="{FF2B5EF4-FFF2-40B4-BE49-F238E27FC236}">
                <a16:creationId xmlns:a16="http://schemas.microsoft.com/office/drawing/2014/main" id="{69E67C1E-49A9-4016-92D4-A935B23E006B}"/>
              </a:ext>
            </a:extLst>
          </p:cNvPr>
          <p:cNvSpPr txBox="1"/>
          <p:nvPr/>
        </p:nvSpPr>
        <p:spPr>
          <a:xfrm>
            <a:off x="4457690" y="4105671"/>
            <a:ext cx="666035" cy="215444"/>
          </a:xfrm>
          <a:prstGeom prst="rect">
            <a:avLst/>
          </a:prstGeom>
          <a:noFill/>
        </p:spPr>
        <p:txBody>
          <a:bodyPr wrap="square" rtlCol="0">
            <a:spAutoFit/>
          </a:bodyPr>
          <a:lstStyle/>
          <a:p>
            <a:r>
              <a:rPr lang="en-US" sz="800" dirty="0"/>
              <a:t>redirect</a:t>
            </a:r>
            <a:endParaRPr lang="de-DE" sz="800" dirty="0"/>
          </a:p>
        </p:txBody>
      </p:sp>
      <p:cxnSp>
        <p:nvCxnSpPr>
          <p:cNvPr id="48" name="Straight Arrow Connector 47">
            <a:extLst>
              <a:ext uri="{FF2B5EF4-FFF2-40B4-BE49-F238E27FC236}">
                <a16:creationId xmlns:a16="http://schemas.microsoft.com/office/drawing/2014/main" id="{F2570321-A76C-4A18-8CCF-33E407D83BC8}"/>
              </a:ext>
            </a:extLst>
          </p:cNvPr>
          <p:cNvCxnSpPr>
            <a:stCxn id="16" idx="0"/>
            <a:endCxn id="11" idx="2"/>
          </p:cNvCxnSpPr>
          <p:nvPr/>
        </p:nvCxnSpPr>
        <p:spPr>
          <a:xfrm flipV="1">
            <a:off x="5650670" y="3300578"/>
            <a:ext cx="0" cy="422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309220-1222-4C21-B64B-6AA233C2BBA5}"/>
              </a:ext>
            </a:extLst>
          </p:cNvPr>
          <p:cNvSpPr txBox="1"/>
          <p:nvPr/>
        </p:nvSpPr>
        <p:spPr>
          <a:xfrm>
            <a:off x="5669505" y="3316718"/>
            <a:ext cx="966787" cy="215444"/>
          </a:xfrm>
          <a:prstGeom prst="rect">
            <a:avLst/>
          </a:prstGeom>
          <a:noFill/>
        </p:spPr>
        <p:txBody>
          <a:bodyPr wrap="square" rtlCol="0">
            <a:spAutoFit/>
          </a:bodyPr>
          <a:lstStyle/>
          <a:p>
            <a:r>
              <a:rPr lang="en-US" sz="800" dirty="0"/>
              <a:t>queries mapping</a:t>
            </a:r>
            <a:endParaRPr lang="de-DE" sz="800" dirty="0"/>
          </a:p>
        </p:txBody>
      </p:sp>
      <p:sp>
        <p:nvSpPr>
          <p:cNvPr id="50" name="TextBox 49">
            <a:extLst>
              <a:ext uri="{FF2B5EF4-FFF2-40B4-BE49-F238E27FC236}">
                <a16:creationId xmlns:a16="http://schemas.microsoft.com/office/drawing/2014/main" id="{1D4D2977-20A9-47C9-AD65-6BA5747D87D5}"/>
              </a:ext>
            </a:extLst>
          </p:cNvPr>
          <p:cNvSpPr txBox="1"/>
          <p:nvPr/>
        </p:nvSpPr>
        <p:spPr>
          <a:xfrm>
            <a:off x="5687361" y="4762313"/>
            <a:ext cx="966787" cy="338554"/>
          </a:xfrm>
          <a:prstGeom prst="rect">
            <a:avLst/>
          </a:prstGeom>
          <a:noFill/>
        </p:spPr>
        <p:txBody>
          <a:bodyPr wrap="square" rtlCol="0">
            <a:spAutoFit/>
          </a:bodyPr>
          <a:lstStyle/>
          <a:p>
            <a:r>
              <a:rPr lang="en-US" sz="800" dirty="0"/>
              <a:t>Token request with identity id</a:t>
            </a:r>
            <a:endParaRPr lang="de-DE" sz="800" dirty="0"/>
          </a:p>
        </p:txBody>
      </p:sp>
      <p:sp>
        <p:nvSpPr>
          <p:cNvPr id="54" name="Rectangle 53">
            <a:extLst>
              <a:ext uri="{FF2B5EF4-FFF2-40B4-BE49-F238E27FC236}">
                <a16:creationId xmlns:a16="http://schemas.microsoft.com/office/drawing/2014/main" id="{BBEE640A-6C7B-4646-9EBC-79319DE5583E}"/>
              </a:ext>
            </a:extLst>
          </p:cNvPr>
          <p:cNvSpPr/>
          <p:nvPr/>
        </p:nvSpPr>
        <p:spPr>
          <a:xfrm>
            <a:off x="95637" y="3288797"/>
            <a:ext cx="974604" cy="81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Resource Manager</a:t>
            </a:r>
            <a:endParaRPr lang="de-DE" sz="1200" dirty="0"/>
          </a:p>
        </p:txBody>
      </p:sp>
      <p:sp>
        <p:nvSpPr>
          <p:cNvPr id="55" name="Rectangle 54">
            <a:extLst>
              <a:ext uri="{FF2B5EF4-FFF2-40B4-BE49-F238E27FC236}">
                <a16:creationId xmlns:a16="http://schemas.microsoft.com/office/drawing/2014/main" id="{B76D3D36-50C4-47B1-8A07-3A6E812542F8}"/>
              </a:ext>
            </a:extLst>
          </p:cNvPr>
          <p:cNvSpPr/>
          <p:nvPr/>
        </p:nvSpPr>
        <p:spPr>
          <a:xfrm>
            <a:off x="1341669" y="4094065"/>
            <a:ext cx="1159320" cy="99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User-assigned Identity</a:t>
            </a:r>
            <a:endParaRPr lang="de-DE" sz="1200" dirty="0"/>
          </a:p>
        </p:txBody>
      </p:sp>
      <p:sp>
        <p:nvSpPr>
          <p:cNvPr id="56" name="Isosceles Triangle 55">
            <a:extLst>
              <a:ext uri="{FF2B5EF4-FFF2-40B4-BE49-F238E27FC236}">
                <a16:creationId xmlns:a16="http://schemas.microsoft.com/office/drawing/2014/main" id="{2687CF73-B41B-4229-91DC-8D6F13294814}"/>
              </a:ext>
            </a:extLst>
          </p:cNvPr>
          <p:cNvSpPr/>
          <p:nvPr/>
        </p:nvSpPr>
        <p:spPr>
          <a:xfrm>
            <a:off x="870273" y="22740"/>
            <a:ext cx="1630716" cy="179647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7" name="Oval 56">
            <a:extLst>
              <a:ext uri="{FF2B5EF4-FFF2-40B4-BE49-F238E27FC236}">
                <a16:creationId xmlns:a16="http://schemas.microsoft.com/office/drawing/2014/main" id="{75E91D53-3C94-4128-8AA6-473D0E1F7176}"/>
              </a:ext>
            </a:extLst>
          </p:cNvPr>
          <p:cNvSpPr/>
          <p:nvPr/>
        </p:nvSpPr>
        <p:spPr>
          <a:xfrm>
            <a:off x="1280540" y="730863"/>
            <a:ext cx="799158" cy="74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 Principal</a:t>
            </a:r>
            <a:endParaRPr lang="de-DE" sz="800" dirty="0"/>
          </a:p>
        </p:txBody>
      </p:sp>
      <p:sp>
        <p:nvSpPr>
          <p:cNvPr id="58" name="TextBox 57">
            <a:extLst>
              <a:ext uri="{FF2B5EF4-FFF2-40B4-BE49-F238E27FC236}">
                <a16:creationId xmlns:a16="http://schemas.microsoft.com/office/drawing/2014/main" id="{ED56147B-EA40-41F1-BE1B-261EB187F44B}"/>
              </a:ext>
            </a:extLst>
          </p:cNvPr>
          <p:cNvSpPr txBox="1"/>
          <p:nvPr/>
        </p:nvSpPr>
        <p:spPr>
          <a:xfrm>
            <a:off x="1218979" y="1435996"/>
            <a:ext cx="966787" cy="276999"/>
          </a:xfrm>
          <a:prstGeom prst="rect">
            <a:avLst/>
          </a:prstGeom>
          <a:noFill/>
        </p:spPr>
        <p:txBody>
          <a:bodyPr wrap="square" rtlCol="0">
            <a:spAutoFit/>
          </a:bodyPr>
          <a:lstStyle/>
          <a:p>
            <a:r>
              <a:rPr lang="en-US" sz="1200" dirty="0"/>
              <a:t>AAD Tenant</a:t>
            </a:r>
            <a:endParaRPr lang="de-DE" sz="1200" dirty="0"/>
          </a:p>
        </p:txBody>
      </p:sp>
      <p:sp>
        <p:nvSpPr>
          <p:cNvPr id="59" name="Rectangle 58">
            <a:extLst>
              <a:ext uri="{FF2B5EF4-FFF2-40B4-BE49-F238E27FC236}">
                <a16:creationId xmlns:a16="http://schemas.microsoft.com/office/drawing/2014/main" id="{C3B54501-A4BC-47C1-8E4F-4CC4837E0410}"/>
              </a:ext>
            </a:extLst>
          </p:cNvPr>
          <p:cNvSpPr/>
          <p:nvPr/>
        </p:nvSpPr>
        <p:spPr>
          <a:xfrm>
            <a:off x="1344437" y="2237303"/>
            <a:ext cx="1137167" cy="105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that supports AAD Authentication</a:t>
            </a:r>
            <a:endParaRPr lang="de-DE" sz="1200" dirty="0"/>
          </a:p>
        </p:txBody>
      </p:sp>
      <p:cxnSp>
        <p:nvCxnSpPr>
          <p:cNvPr id="65" name="Connector: Elbow 64">
            <a:extLst>
              <a:ext uri="{FF2B5EF4-FFF2-40B4-BE49-F238E27FC236}">
                <a16:creationId xmlns:a16="http://schemas.microsoft.com/office/drawing/2014/main" id="{83DAEA0B-6098-492A-A006-7DA0335B5CFB}"/>
              </a:ext>
            </a:extLst>
          </p:cNvPr>
          <p:cNvCxnSpPr>
            <a:stCxn id="54" idx="0"/>
            <a:endCxn id="57" idx="2"/>
          </p:cNvCxnSpPr>
          <p:nvPr/>
        </p:nvCxnSpPr>
        <p:spPr>
          <a:xfrm rot="5400000" flipH="1" flipV="1">
            <a:off x="-160681" y="1847577"/>
            <a:ext cx="2184840" cy="6976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155A2E1F-22F3-4203-9ADF-294CBB95008F}"/>
              </a:ext>
            </a:extLst>
          </p:cNvPr>
          <p:cNvCxnSpPr>
            <a:stCxn id="54" idx="2"/>
            <a:endCxn id="55" idx="1"/>
          </p:cNvCxnSpPr>
          <p:nvPr/>
        </p:nvCxnSpPr>
        <p:spPr>
          <a:xfrm rot="16200000" flipH="1">
            <a:off x="717834" y="3965560"/>
            <a:ext cx="488941" cy="7587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C1469326-D713-4753-9849-565F616F78D4}"/>
              </a:ext>
            </a:extLst>
          </p:cNvPr>
          <p:cNvCxnSpPr>
            <a:cxnSpLocks/>
          </p:cNvCxnSpPr>
          <p:nvPr/>
        </p:nvCxnSpPr>
        <p:spPr>
          <a:xfrm rot="5400000">
            <a:off x="651514" y="2039729"/>
            <a:ext cx="1395276" cy="53137"/>
          </a:xfrm>
          <a:prstGeom prst="bentConnector4">
            <a:avLst>
              <a:gd name="adj1" fmla="val 192"/>
              <a:gd name="adj2" fmla="val 5302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0084EF3B-6F16-4266-8B6D-FFA051E17377}"/>
              </a:ext>
            </a:extLst>
          </p:cNvPr>
          <p:cNvCxnSpPr>
            <a:stCxn id="54" idx="2"/>
            <a:endCxn id="8" idx="1"/>
          </p:cNvCxnSpPr>
          <p:nvPr/>
        </p:nvCxnSpPr>
        <p:spPr>
          <a:xfrm rot="16200000" flipH="1">
            <a:off x="694241" y="3989153"/>
            <a:ext cx="1986590" cy="22091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08D0991F-D740-4D92-AEE9-9961CCC4247D}"/>
              </a:ext>
            </a:extLst>
          </p:cNvPr>
          <p:cNvSpPr txBox="1"/>
          <p:nvPr/>
        </p:nvSpPr>
        <p:spPr>
          <a:xfrm>
            <a:off x="832949" y="5664273"/>
            <a:ext cx="1738845" cy="400110"/>
          </a:xfrm>
          <a:prstGeom prst="rect">
            <a:avLst/>
          </a:prstGeom>
          <a:noFill/>
        </p:spPr>
        <p:txBody>
          <a:bodyPr wrap="square" rtlCol="0">
            <a:spAutoFit/>
          </a:bodyPr>
          <a:lstStyle/>
          <a:p>
            <a:r>
              <a:rPr lang="en-US" sz="1000" dirty="0"/>
              <a:t>MIC assigns identity to VM where pod is running</a:t>
            </a:r>
            <a:endParaRPr lang="de-DE" sz="1000" dirty="0"/>
          </a:p>
        </p:txBody>
      </p:sp>
      <p:sp>
        <p:nvSpPr>
          <p:cNvPr id="75" name="Oval 74">
            <a:extLst>
              <a:ext uri="{FF2B5EF4-FFF2-40B4-BE49-F238E27FC236}">
                <a16:creationId xmlns:a16="http://schemas.microsoft.com/office/drawing/2014/main" id="{81B88095-6999-464A-8C5B-3ABC6DACDA83}"/>
              </a:ext>
            </a:extLst>
          </p:cNvPr>
          <p:cNvSpPr/>
          <p:nvPr/>
        </p:nvSpPr>
        <p:spPr>
          <a:xfrm>
            <a:off x="825212" y="4299469"/>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6" name="Oval 75">
            <a:extLst>
              <a:ext uri="{FF2B5EF4-FFF2-40B4-BE49-F238E27FC236}">
                <a16:creationId xmlns:a16="http://schemas.microsoft.com/office/drawing/2014/main" id="{D8751617-F012-40C8-BDE7-1E5087FDE16E}"/>
              </a:ext>
            </a:extLst>
          </p:cNvPr>
          <p:cNvSpPr/>
          <p:nvPr/>
        </p:nvSpPr>
        <p:spPr>
          <a:xfrm>
            <a:off x="768572" y="793896"/>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endParaRPr lang="de-DE" sz="1400" dirty="0"/>
          </a:p>
        </p:txBody>
      </p:sp>
      <p:sp>
        <p:nvSpPr>
          <p:cNvPr id="77" name="Oval 76">
            <a:extLst>
              <a:ext uri="{FF2B5EF4-FFF2-40B4-BE49-F238E27FC236}">
                <a16:creationId xmlns:a16="http://schemas.microsoft.com/office/drawing/2014/main" id="{7D2545B1-00A1-4AB0-8443-8DE471C32A5D}"/>
              </a:ext>
            </a:extLst>
          </p:cNvPr>
          <p:cNvSpPr/>
          <p:nvPr/>
        </p:nvSpPr>
        <p:spPr>
          <a:xfrm>
            <a:off x="1153930" y="1932942"/>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endParaRPr lang="de-DE" sz="1400" dirty="0"/>
          </a:p>
        </p:txBody>
      </p:sp>
      <p:sp>
        <p:nvSpPr>
          <p:cNvPr id="78" name="Oval 77">
            <a:extLst>
              <a:ext uri="{FF2B5EF4-FFF2-40B4-BE49-F238E27FC236}">
                <a16:creationId xmlns:a16="http://schemas.microsoft.com/office/drawing/2014/main" id="{75F7750D-832D-4FFA-98DA-81F7EA4FF313}"/>
              </a:ext>
            </a:extLst>
          </p:cNvPr>
          <p:cNvSpPr/>
          <p:nvPr/>
        </p:nvSpPr>
        <p:spPr>
          <a:xfrm>
            <a:off x="1280540" y="6127137"/>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
        <p:nvSpPr>
          <p:cNvPr id="81" name="Oval 80">
            <a:extLst>
              <a:ext uri="{FF2B5EF4-FFF2-40B4-BE49-F238E27FC236}">
                <a16:creationId xmlns:a16="http://schemas.microsoft.com/office/drawing/2014/main" id="{7176D06B-DCD3-4EEA-A2BE-85455B522EB2}"/>
              </a:ext>
            </a:extLst>
          </p:cNvPr>
          <p:cNvSpPr/>
          <p:nvPr/>
        </p:nvSpPr>
        <p:spPr>
          <a:xfrm>
            <a:off x="4622823" y="430204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2</a:t>
            </a:r>
            <a:endParaRPr lang="de-DE" sz="1000" dirty="0"/>
          </a:p>
        </p:txBody>
      </p:sp>
      <p:sp>
        <p:nvSpPr>
          <p:cNvPr id="82" name="Oval 81">
            <a:extLst>
              <a:ext uri="{FF2B5EF4-FFF2-40B4-BE49-F238E27FC236}">
                <a16:creationId xmlns:a16="http://schemas.microsoft.com/office/drawing/2014/main" id="{21A5571A-0219-4912-8F87-81618E0BC2F7}"/>
              </a:ext>
            </a:extLst>
          </p:cNvPr>
          <p:cNvSpPr/>
          <p:nvPr/>
        </p:nvSpPr>
        <p:spPr>
          <a:xfrm>
            <a:off x="3623909" y="3467098"/>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1</a:t>
            </a:r>
            <a:endParaRPr lang="de-DE" sz="1000" dirty="0"/>
          </a:p>
        </p:txBody>
      </p:sp>
      <p:sp>
        <p:nvSpPr>
          <p:cNvPr id="83" name="Oval 82">
            <a:extLst>
              <a:ext uri="{FF2B5EF4-FFF2-40B4-BE49-F238E27FC236}">
                <a16:creationId xmlns:a16="http://schemas.microsoft.com/office/drawing/2014/main" id="{D2B5B05A-4E98-4EAF-A687-6216278B1677}"/>
              </a:ext>
            </a:extLst>
          </p:cNvPr>
          <p:cNvSpPr/>
          <p:nvPr/>
        </p:nvSpPr>
        <p:spPr>
          <a:xfrm>
            <a:off x="5774814" y="3491347"/>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3</a:t>
            </a:r>
            <a:endParaRPr lang="de-DE" sz="1000" dirty="0"/>
          </a:p>
        </p:txBody>
      </p:sp>
      <p:sp>
        <p:nvSpPr>
          <p:cNvPr id="84" name="Oval 83">
            <a:extLst>
              <a:ext uri="{FF2B5EF4-FFF2-40B4-BE49-F238E27FC236}">
                <a16:creationId xmlns:a16="http://schemas.microsoft.com/office/drawing/2014/main" id="{A0DA9173-C24B-45E5-9A4E-AFD0B8273E94}"/>
              </a:ext>
            </a:extLst>
          </p:cNvPr>
          <p:cNvSpPr/>
          <p:nvPr/>
        </p:nvSpPr>
        <p:spPr>
          <a:xfrm>
            <a:off x="5368809" y="4864964"/>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4</a:t>
            </a:r>
            <a:endParaRPr lang="de-DE" sz="1000" dirty="0"/>
          </a:p>
        </p:txBody>
      </p:sp>
      <p:cxnSp>
        <p:nvCxnSpPr>
          <p:cNvPr id="86" name="Straight Arrow Connector 85">
            <a:extLst>
              <a:ext uri="{FF2B5EF4-FFF2-40B4-BE49-F238E27FC236}">
                <a16:creationId xmlns:a16="http://schemas.microsoft.com/office/drawing/2014/main" id="{AAB63943-46BF-464A-BB9C-2160D283C725}"/>
              </a:ext>
            </a:extLst>
          </p:cNvPr>
          <p:cNvCxnSpPr/>
          <p:nvPr/>
        </p:nvCxnSpPr>
        <p:spPr>
          <a:xfrm flipH="1">
            <a:off x="2481604" y="2956137"/>
            <a:ext cx="1028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5548D68-5EF0-4879-BBE9-89F7EA683833}"/>
              </a:ext>
            </a:extLst>
          </p:cNvPr>
          <p:cNvSpPr/>
          <p:nvPr/>
        </p:nvSpPr>
        <p:spPr>
          <a:xfrm>
            <a:off x="2817489" y="2733503"/>
            <a:ext cx="160111" cy="170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5</a:t>
            </a:r>
            <a:endParaRPr lang="de-DE" sz="1000" dirty="0"/>
          </a:p>
        </p:txBody>
      </p:sp>
      <p:sp>
        <p:nvSpPr>
          <p:cNvPr id="89" name="Oval 88">
            <a:extLst>
              <a:ext uri="{FF2B5EF4-FFF2-40B4-BE49-F238E27FC236}">
                <a16:creationId xmlns:a16="http://schemas.microsoft.com/office/drawing/2014/main" id="{BA16C321-A3C6-4C6F-9645-CC26AD3E8A02}"/>
              </a:ext>
            </a:extLst>
          </p:cNvPr>
          <p:cNvSpPr/>
          <p:nvPr/>
        </p:nvSpPr>
        <p:spPr>
          <a:xfrm>
            <a:off x="7259253" y="2759388"/>
            <a:ext cx="220824" cy="224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endParaRPr lang="de-DE" sz="1400" dirty="0"/>
          </a:p>
        </p:txBody>
      </p:sp>
    </p:spTree>
    <p:extLst>
      <p:ext uri="{BB962C8B-B14F-4D97-AF65-F5344CB8AC3E}">
        <p14:creationId xmlns:p14="http://schemas.microsoft.com/office/powerpoint/2010/main" val="79953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user-assigned managed identity</a:t>
            </a: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aad</a:t>
            </a:r>
            <a:r>
              <a:rPr lang="en-US" sz="2400" dirty="0">
                <a:latin typeface="Segoe UI" panose="020B0502040204020203" pitchFamily="34" charset="0"/>
                <a:cs typeface="Segoe UI" panose="020B0502040204020203" pitchFamily="34" charset="0"/>
              </a:rPr>
              <a:t>-pod-identity in your cluster</a:t>
            </a:r>
          </a:p>
          <a:p>
            <a:r>
              <a:rPr lang="en-US" sz="2400" dirty="0">
                <a:latin typeface="Segoe UI" panose="020B0502040204020203" pitchFamily="34" charset="0"/>
                <a:cs typeface="Segoe UI" panose="020B0502040204020203" pitchFamily="34" charset="0"/>
              </a:rPr>
              <a:t>Create an Azure Key Vault and store credentials</a:t>
            </a:r>
          </a:p>
          <a:p>
            <a:r>
              <a:rPr lang="en-US" sz="2400" dirty="0">
                <a:latin typeface="Segoe UI" panose="020B0502040204020203" pitchFamily="34" charset="0"/>
                <a:cs typeface="Segoe UI" panose="020B0502040204020203" pitchFamily="34" charset="0"/>
              </a:rPr>
              <a:t>Deploy a pod that uses a user-assigned managed identity to access an Azure Key Vault</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872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Sidecar Pattern</a:t>
            </a:r>
          </a:p>
        </p:txBody>
      </p:sp>
    </p:spTree>
    <p:extLst>
      <p:ext uri="{BB962C8B-B14F-4D97-AF65-F5344CB8AC3E}">
        <p14:creationId xmlns:p14="http://schemas.microsoft.com/office/powerpoint/2010/main" val="185104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A77A-5477-49F4-8608-CCA240E6B268}"/>
              </a:ext>
            </a:extLst>
          </p:cNvPr>
          <p:cNvSpPr>
            <a:spLocks noGrp="1"/>
          </p:cNvSpPr>
          <p:nvPr>
            <p:ph type="ctrTitle"/>
          </p:nvPr>
        </p:nvSpPr>
        <p:spPr>
          <a:xfrm>
            <a:off x="1226049" y="197689"/>
            <a:ext cx="9144000" cy="814316"/>
          </a:xfrm>
        </p:spPr>
        <p:txBody>
          <a:bodyPr>
            <a:normAutofit/>
          </a:bodyPr>
          <a:lstStyle/>
          <a:p>
            <a:r>
              <a:rPr lang="en-US" sz="4400" dirty="0"/>
              <a:t>Sidecar Pattern</a:t>
            </a:r>
            <a:endParaRPr lang="de-DE" sz="4400" dirty="0"/>
          </a:p>
        </p:txBody>
      </p:sp>
      <p:sp>
        <p:nvSpPr>
          <p:cNvPr id="3" name="Subtitle 2">
            <a:extLst>
              <a:ext uri="{FF2B5EF4-FFF2-40B4-BE49-F238E27FC236}">
                <a16:creationId xmlns:a16="http://schemas.microsoft.com/office/drawing/2014/main" id="{419C49C7-C0E7-40BD-97B1-173EBAF74B25}"/>
              </a:ext>
            </a:extLst>
          </p:cNvPr>
          <p:cNvSpPr>
            <a:spLocks noGrp="1"/>
          </p:cNvSpPr>
          <p:nvPr>
            <p:ph type="subTitle" idx="1"/>
          </p:nvPr>
        </p:nvSpPr>
        <p:spPr>
          <a:xfrm>
            <a:off x="6417066" y="1465010"/>
            <a:ext cx="5116103" cy="3641245"/>
          </a:xfrm>
        </p:spPr>
        <p:txBody>
          <a:bodyPr>
            <a:normAutofit/>
          </a:bodyPr>
          <a:lstStyle/>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Pod with multiple containers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Containers can communicate in the pod</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Writing to a shared file or directory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Inter-process communication (semaphores, shared memory)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Sockets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Message Queues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Use cases:</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Reverse-Proxy</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Caching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Logging</a:t>
            </a:r>
          </a:p>
          <a:p>
            <a:pPr marL="800100" lvl="1" indent="-34290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Authentication and Authorization</a:t>
            </a:r>
          </a:p>
          <a:p>
            <a:pPr marL="342900" indent="-342900" algn="l">
              <a:buFont typeface="Arial" panose="020B0604020202020204" pitchFamily="34" charset="0"/>
              <a:buChar char="•"/>
            </a:pPr>
            <a:endParaRPr lang="de-DE" sz="1800" dirty="0"/>
          </a:p>
        </p:txBody>
      </p:sp>
      <p:sp>
        <p:nvSpPr>
          <p:cNvPr id="4" name="Rectangle 3">
            <a:extLst>
              <a:ext uri="{FF2B5EF4-FFF2-40B4-BE49-F238E27FC236}">
                <a16:creationId xmlns:a16="http://schemas.microsoft.com/office/drawing/2014/main" id="{6747A068-98E5-4B67-8CA9-C559D7BE8BA7}"/>
              </a:ext>
            </a:extLst>
          </p:cNvPr>
          <p:cNvSpPr/>
          <p:nvPr/>
        </p:nvSpPr>
        <p:spPr>
          <a:xfrm>
            <a:off x="708918" y="1456766"/>
            <a:ext cx="2943545" cy="19722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5" name="Rectangle 4">
            <a:extLst>
              <a:ext uri="{FF2B5EF4-FFF2-40B4-BE49-F238E27FC236}">
                <a16:creationId xmlns:a16="http://schemas.microsoft.com/office/drawing/2014/main" id="{EBD91EC3-B9A6-48E2-857F-8FF881422817}"/>
              </a:ext>
            </a:extLst>
          </p:cNvPr>
          <p:cNvSpPr/>
          <p:nvPr/>
        </p:nvSpPr>
        <p:spPr>
          <a:xfrm>
            <a:off x="1027415" y="1967162"/>
            <a:ext cx="895565" cy="760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Writes log files</a:t>
            </a:r>
            <a:endParaRPr lang="de-DE" sz="1400" dirty="0"/>
          </a:p>
        </p:txBody>
      </p:sp>
      <p:sp>
        <p:nvSpPr>
          <p:cNvPr id="8" name="TextBox 7">
            <a:extLst>
              <a:ext uri="{FF2B5EF4-FFF2-40B4-BE49-F238E27FC236}">
                <a16:creationId xmlns:a16="http://schemas.microsoft.com/office/drawing/2014/main" id="{0F4FE21F-7C0C-49C4-86CE-D633346E9681}"/>
              </a:ext>
            </a:extLst>
          </p:cNvPr>
          <p:cNvSpPr txBox="1"/>
          <p:nvPr/>
        </p:nvSpPr>
        <p:spPr>
          <a:xfrm>
            <a:off x="603606" y="1128531"/>
            <a:ext cx="847618" cy="369332"/>
          </a:xfrm>
          <a:prstGeom prst="rect">
            <a:avLst/>
          </a:prstGeom>
          <a:noFill/>
        </p:spPr>
        <p:txBody>
          <a:bodyPr wrap="square" rtlCol="0">
            <a:spAutoFit/>
          </a:bodyPr>
          <a:lstStyle/>
          <a:p>
            <a:r>
              <a:rPr lang="en-US" dirty="0"/>
              <a:t>Pod</a:t>
            </a:r>
            <a:endParaRPr lang="de-DE" dirty="0"/>
          </a:p>
        </p:txBody>
      </p:sp>
      <p:sp>
        <p:nvSpPr>
          <p:cNvPr id="9" name="TextBox 8">
            <a:extLst>
              <a:ext uri="{FF2B5EF4-FFF2-40B4-BE49-F238E27FC236}">
                <a16:creationId xmlns:a16="http://schemas.microsoft.com/office/drawing/2014/main" id="{D2D9D74A-DE95-444D-ACA5-0C8E948FFCB8}"/>
              </a:ext>
            </a:extLst>
          </p:cNvPr>
          <p:cNvSpPr txBox="1"/>
          <p:nvPr/>
        </p:nvSpPr>
        <p:spPr>
          <a:xfrm>
            <a:off x="956352" y="1567322"/>
            <a:ext cx="1345274" cy="307777"/>
          </a:xfrm>
          <a:prstGeom prst="rect">
            <a:avLst/>
          </a:prstGeom>
          <a:noFill/>
        </p:spPr>
        <p:txBody>
          <a:bodyPr wrap="square" rtlCol="0">
            <a:spAutoFit/>
          </a:bodyPr>
          <a:lstStyle/>
          <a:p>
            <a:r>
              <a:rPr lang="en-US" sz="1400" dirty="0"/>
              <a:t>App Container</a:t>
            </a:r>
            <a:endParaRPr lang="de-DE" sz="1400" dirty="0"/>
          </a:p>
        </p:txBody>
      </p:sp>
      <p:sp>
        <p:nvSpPr>
          <p:cNvPr id="10" name="Rectangle 9">
            <a:extLst>
              <a:ext uri="{FF2B5EF4-FFF2-40B4-BE49-F238E27FC236}">
                <a16:creationId xmlns:a16="http://schemas.microsoft.com/office/drawing/2014/main" id="{58411C94-76FB-4D68-AF01-6AF05AFD8C48}"/>
              </a:ext>
            </a:extLst>
          </p:cNvPr>
          <p:cNvSpPr/>
          <p:nvPr/>
        </p:nvSpPr>
        <p:spPr>
          <a:xfrm>
            <a:off x="2301626" y="1972156"/>
            <a:ext cx="895565" cy="760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Sends logfiles to common storage</a:t>
            </a:r>
            <a:endParaRPr lang="de-DE" sz="1200" dirty="0"/>
          </a:p>
        </p:txBody>
      </p:sp>
      <p:sp>
        <p:nvSpPr>
          <p:cNvPr id="11" name="TextBox 10">
            <a:extLst>
              <a:ext uri="{FF2B5EF4-FFF2-40B4-BE49-F238E27FC236}">
                <a16:creationId xmlns:a16="http://schemas.microsoft.com/office/drawing/2014/main" id="{5C16B82B-FB79-4351-B113-1BB666E8B676}"/>
              </a:ext>
            </a:extLst>
          </p:cNvPr>
          <p:cNvSpPr txBox="1"/>
          <p:nvPr/>
        </p:nvSpPr>
        <p:spPr>
          <a:xfrm>
            <a:off x="2263310" y="1581121"/>
            <a:ext cx="1257730" cy="307777"/>
          </a:xfrm>
          <a:prstGeom prst="rect">
            <a:avLst/>
          </a:prstGeom>
          <a:noFill/>
        </p:spPr>
        <p:txBody>
          <a:bodyPr wrap="square" rtlCol="0">
            <a:spAutoFit/>
          </a:bodyPr>
          <a:lstStyle/>
          <a:p>
            <a:r>
              <a:rPr lang="en-US" sz="1400" dirty="0"/>
              <a:t>Sidecar</a:t>
            </a:r>
            <a:endParaRPr lang="de-DE" sz="1400" dirty="0"/>
          </a:p>
        </p:txBody>
      </p:sp>
      <p:sp>
        <p:nvSpPr>
          <p:cNvPr id="12" name="TextBox 11">
            <a:extLst>
              <a:ext uri="{FF2B5EF4-FFF2-40B4-BE49-F238E27FC236}">
                <a16:creationId xmlns:a16="http://schemas.microsoft.com/office/drawing/2014/main" id="{28C0CD6B-E234-4337-B26A-36A0E4D2E18B}"/>
              </a:ext>
            </a:extLst>
          </p:cNvPr>
          <p:cNvSpPr txBox="1"/>
          <p:nvPr/>
        </p:nvSpPr>
        <p:spPr>
          <a:xfrm>
            <a:off x="1091414" y="2951700"/>
            <a:ext cx="2136170" cy="307777"/>
          </a:xfrm>
          <a:prstGeom prst="rect">
            <a:avLst/>
          </a:prstGeom>
          <a:noFill/>
        </p:spPr>
        <p:txBody>
          <a:bodyPr wrap="square" rtlCol="0">
            <a:spAutoFit/>
          </a:bodyPr>
          <a:lstStyle/>
          <a:p>
            <a:r>
              <a:rPr lang="en-US" sz="1400" dirty="0"/>
              <a:t>Pod has shared filesystem</a:t>
            </a:r>
            <a:endParaRPr lang="de-DE" sz="1400" dirty="0"/>
          </a:p>
        </p:txBody>
      </p:sp>
      <p:cxnSp>
        <p:nvCxnSpPr>
          <p:cNvPr id="14" name="Straight Arrow Connector 13">
            <a:extLst>
              <a:ext uri="{FF2B5EF4-FFF2-40B4-BE49-F238E27FC236}">
                <a16:creationId xmlns:a16="http://schemas.microsoft.com/office/drawing/2014/main" id="{3D911427-6A8E-47F7-B00E-883F45FB2392}"/>
              </a:ext>
            </a:extLst>
          </p:cNvPr>
          <p:cNvCxnSpPr>
            <a:cxnSpLocks/>
            <a:stCxn id="5" idx="2"/>
          </p:cNvCxnSpPr>
          <p:nvPr/>
        </p:nvCxnSpPr>
        <p:spPr>
          <a:xfrm>
            <a:off x="1475198" y="2727944"/>
            <a:ext cx="348465" cy="221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E01F50-292F-424F-910F-E41157370CAA}"/>
              </a:ext>
            </a:extLst>
          </p:cNvPr>
          <p:cNvCxnSpPr>
            <a:cxnSpLocks/>
            <a:endCxn id="10" idx="2"/>
          </p:cNvCxnSpPr>
          <p:nvPr/>
        </p:nvCxnSpPr>
        <p:spPr>
          <a:xfrm flipV="1">
            <a:off x="2370763" y="2732939"/>
            <a:ext cx="378646" cy="21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D5D57E5-C64A-431C-94C8-968C34498B4B}"/>
              </a:ext>
            </a:extLst>
          </p:cNvPr>
          <p:cNvSpPr txBox="1"/>
          <p:nvPr/>
        </p:nvSpPr>
        <p:spPr>
          <a:xfrm>
            <a:off x="658831" y="3498459"/>
            <a:ext cx="4263774" cy="3323987"/>
          </a:xfrm>
          <a:prstGeom prst="rect">
            <a:avLst/>
          </a:prstGeom>
          <a:noFill/>
        </p:spPr>
        <p:txBody>
          <a:bodyPr wrap="square" rtlCol="0">
            <a:spAutoFit/>
          </a:bodyPr>
          <a:lstStyle/>
          <a:p>
            <a:r>
              <a:rPr lang="de-DE" sz="1000" dirty="0" err="1">
                <a:solidFill>
                  <a:srgbClr val="569CD6"/>
                </a:solidFill>
                <a:latin typeface="Consolas" panose="020B0609020204030204" pitchFamily="49" charset="0"/>
              </a:rPr>
              <a:t>apiVersion</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extensions</a:t>
            </a:r>
            <a:r>
              <a:rPr lang="de-DE" sz="1000" dirty="0">
                <a:solidFill>
                  <a:srgbClr val="CE9178"/>
                </a:solidFill>
                <a:latin typeface="Consolas" panose="020B0609020204030204" pitchFamily="49" charset="0"/>
              </a:rPr>
              <a:t>/v1beta1</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kind</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Deployment</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template</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metadata</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labels</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sidecardemoapibackend</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app</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spec</a:t>
            </a:r>
            <a:r>
              <a:rPr lang="de-DE" sz="1000" dirty="0">
                <a:solidFill>
                  <a:srgbClr val="D4D4D4"/>
                </a:solidFill>
                <a:latin typeface="Consolas" panose="020B0609020204030204" pitchFamily="49" charset="0"/>
              </a:rPr>
              <a:t>:</a:t>
            </a: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containers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sidecarproxy</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&gt;.azurecr.io/sidecarproxy:1.0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ports</a:t>
            </a:r>
            <a:r>
              <a:rPr lang="de-DE" sz="1000" dirty="0">
                <a:solidFill>
                  <a:srgbClr val="D4D4D4"/>
                </a:solidFill>
                <a:latin typeface="Consolas" panose="020B0609020204030204" pitchFamily="49" charset="0"/>
              </a:rPr>
              <a:t>:</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containerPort</a:t>
            </a:r>
            <a:r>
              <a:rPr lang="de-DE" sz="1000" dirty="0">
                <a:solidFill>
                  <a:srgbClr val="D4D4D4"/>
                </a:solidFill>
                <a:latin typeface="Consolas" panose="020B0609020204030204" pitchFamily="49" charset="0"/>
              </a:rPr>
              <a:t>: </a:t>
            </a:r>
            <a:r>
              <a:rPr lang="de-DE" sz="1000" dirty="0">
                <a:solidFill>
                  <a:srgbClr val="B5CEA8"/>
                </a:solidFill>
                <a:latin typeface="Consolas" panose="020B0609020204030204" pitchFamily="49" charset="0"/>
              </a:rPr>
              <a:t>8080</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http</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protocol</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TCP</a:t>
            </a:r>
            <a:r>
              <a:rPr lang="de-DE" sz="1000" dirty="0">
                <a:solidFill>
                  <a:srgbClr val="D4D4D4"/>
                </a:solidFill>
                <a:latin typeface="Consolas" panose="020B0609020204030204" pitchFamily="49" charset="0"/>
              </a:rPr>
              <a:t> </a:t>
            </a:r>
          </a:p>
          <a:p>
            <a:r>
              <a:rPr lang="de-DE" sz="1000" dirty="0">
                <a:solidFill>
                  <a:srgbClr val="D4D4D4"/>
                </a:solidFill>
                <a:latin typeface="Consolas" panose="020B0609020204030204" pitchFamily="49" charset="0"/>
              </a:rPr>
              <a:t>   - </a:t>
            </a:r>
            <a:r>
              <a:rPr lang="de-DE" sz="1000" dirty="0" err="1">
                <a:solidFill>
                  <a:srgbClr val="569CD6"/>
                </a:solidFill>
                <a:latin typeface="Consolas" panose="020B0609020204030204" pitchFamily="49" charset="0"/>
              </a:rPr>
              <a:t>name</a:t>
            </a:r>
            <a:r>
              <a:rPr lang="de-DE" sz="1000" dirty="0">
                <a:solidFill>
                  <a:srgbClr val="D4D4D4"/>
                </a:solidFill>
                <a:latin typeface="Consolas" panose="020B0609020204030204" pitchFamily="49" charset="0"/>
              </a:rPr>
              <a:t>: </a:t>
            </a:r>
            <a:r>
              <a:rPr lang="de-DE" sz="1000" dirty="0" err="1">
                <a:solidFill>
                  <a:srgbClr val="CE9178"/>
                </a:solidFill>
                <a:latin typeface="Consolas" panose="020B0609020204030204" pitchFamily="49" charset="0"/>
              </a:rPr>
              <a:t>demoapi</a:t>
            </a:r>
            <a:endParaRPr lang="de-DE" sz="1000" dirty="0">
              <a:solidFill>
                <a:srgbClr val="D4D4D4"/>
              </a:solidFill>
              <a:latin typeface="Consolas" panose="020B0609020204030204" pitchFamily="49" charset="0"/>
            </a:endParaRPr>
          </a:p>
          <a:p>
            <a:r>
              <a:rPr lang="de-DE" sz="1000" dirty="0">
                <a:solidFill>
                  <a:srgbClr val="569CD6"/>
                </a:solidFill>
                <a:latin typeface="Consolas" panose="020B0609020204030204" pitchFamily="49" charset="0"/>
              </a:rPr>
              <a:t>     </a:t>
            </a:r>
            <a:r>
              <a:rPr lang="de-DE" sz="1000" dirty="0" err="1">
                <a:solidFill>
                  <a:srgbClr val="569CD6"/>
                </a:solidFill>
                <a:latin typeface="Consolas" panose="020B0609020204030204" pitchFamily="49" charset="0"/>
              </a:rPr>
              <a:t>image</a:t>
            </a:r>
            <a:r>
              <a:rPr lang="de-DE" sz="1000" dirty="0">
                <a:solidFill>
                  <a:srgbClr val="D4D4D4"/>
                </a:solidFill>
                <a:latin typeface="Consolas" panose="020B0609020204030204" pitchFamily="49" charset="0"/>
              </a:rPr>
              <a:t>: </a:t>
            </a:r>
            <a:r>
              <a:rPr lang="de-DE" sz="1000" dirty="0">
                <a:solidFill>
                  <a:srgbClr val="CE9178"/>
                </a:solidFill>
                <a:latin typeface="Consolas" panose="020B0609020204030204" pitchFamily="49" charset="0"/>
              </a:rPr>
              <a:t>&lt;</a:t>
            </a:r>
            <a:r>
              <a:rPr lang="de-DE" sz="1000" dirty="0" err="1">
                <a:solidFill>
                  <a:srgbClr val="CE9178"/>
                </a:solidFill>
                <a:latin typeface="Consolas" panose="020B0609020204030204" pitchFamily="49" charset="0"/>
              </a:rPr>
              <a:t>registry</a:t>
            </a:r>
            <a:r>
              <a:rPr lang="de-DE" sz="1000" dirty="0">
                <a:solidFill>
                  <a:srgbClr val="CE9178"/>
                </a:solidFill>
                <a:latin typeface="Consolas" panose="020B0609020204030204" pitchFamily="49" charset="0"/>
              </a:rPr>
              <a:t>&gt;.azurecr.io/sidecardemoapi:1.0</a:t>
            </a:r>
            <a:endParaRPr lang="de-DE" sz="1000" dirty="0">
              <a:solidFill>
                <a:srgbClr val="D4D4D4"/>
              </a:solidFill>
              <a:latin typeface="Consolas" panose="020B0609020204030204" pitchFamily="49" charset="0"/>
            </a:endParaRPr>
          </a:p>
          <a:p>
            <a:endParaRPr lang="de-DE" sz="1000" dirty="0"/>
          </a:p>
        </p:txBody>
      </p:sp>
    </p:spTree>
    <p:extLst>
      <p:ext uri="{BB962C8B-B14F-4D97-AF65-F5344CB8AC3E}">
        <p14:creationId xmlns:p14="http://schemas.microsoft.com/office/powerpoint/2010/main" val="272951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70"/>
            <a:ext cx="10459043"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Create a deployment with an additional container that acts as proxy for your API</a:t>
            </a:r>
          </a:p>
          <a:p>
            <a:r>
              <a:rPr lang="en-US" sz="2400" dirty="0">
                <a:latin typeface="Segoe UI" panose="020B0502040204020203" pitchFamily="34" charset="0"/>
                <a:cs typeface="Segoe UI" panose="020B0502040204020203" pitchFamily="34" charset="0"/>
              </a:rPr>
              <a:t>Your API should only be accessible via the proxy</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846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we</a:t>
            </a:r>
            <a:r>
              <a:rPr lang="de-DE" sz="4700" b="0" dirty="0">
                <a:solidFill>
                  <a:schemeClr val="bg2"/>
                </a:solidFill>
                <a:latin typeface="Segoe UI Light" panose="020B0502040204020203" pitchFamily="34" charset="0"/>
                <a:cs typeface="Segoe UI Light" panose="020B0502040204020203" pitchFamily="34" charset="0"/>
              </a:rPr>
              <a:t> </a:t>
            </a:r>
            <a:r>
              <a:rPr lang="de-DE" sz="4700" b="0" dirty="0" err="1">
                <a:solidFill>
                  <a:schemeClr val="bg2"/>
                </a:solidFill>
                <a:latin typeface="Segoe UI Light" panose="020B0502040204020203" pitchFamily="34" charset="0"/>
                <a:cs typeface="Segoe UI Light" panose="020B0502040204020203" pitchFamily="34" charset="0"/>
              </a:rPr>
              <a:t>are</a:t>
            </a:r>
            <a:r>
              <a:rPr lang="de-DE" sz="4700" b="0" dirty="0">
                <a:solidFill>
                  <a:schemeClr val="bg2"/>
                </a:solidFill>
                <a:latin typeface="Segoe UI Light" panose="020B0502040204020203" pitchFamily="34" charset="0"/>
                <a:cs typeface="Segoe UI Light" panose="020B0502040204020203" pitchFamily="34" charset="0"/>
              </a:rPr>
              <a:t>…</a:t>
            </a:r>
            <a:endParaRPr lang="en" sz="4700" b="0" dirty="0">
              <a:solidFill>
                <a:schemeClr val="bg2"/>
              </a:solidFill>
              <a:latin typeface="Segoe UI Light" panose="020B0502040204020203" pitchFamily="34" charset="0"/>
              <a:cs typeface="Segoe UI Light" panose="020B0502040204020203" pitchFamily="34" charset="0"/>
            </a:endParaRPr>
          </a:p>
        </p:txBody>
      </p:sp>
      <p:pic>
        <p:nvPicPr>
          <p:cNvPr id="70" name="Shape 7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261045" y="1790472"/>
            <a:ext cx="2926080" cy="292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4" name="Picture 2">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978129" y="1778158"/>
            <a:ext cx="2926080" cy="29202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uppieren 1">
            <a:extLst>
              <a:ext uri="{FF2B5EF4-FFF2-40B4-BE49-F238E27FC236}">
                <a16:creationId xmlns:a16="http://schemas.microsoft.com/office/drawing/2014/main" id="{DAA89483-5BA4-447C-8231-459FD50D8439}"/>
              </a:ext>
            </a:extLst>
          </p:cNvPr>
          <p:cNvGrpSpPr/>
          <p:nvPr/>
        </p:nvGrpSpPr>
        <p:grpSpPr>
          <a:xfrm>
            <a:off x="6965489" y="4817364"/>
            <a:ext cx="3224938" cy="1760220"/>
            <a:chOff x="6786587" y="4817364"/>
            <a:chExt cx="3224938" cy="1760220"/>
          </a:xfrm>
        </p:grpSpPr>
        <p:sp>
          <p:nvSpPr>
            <p:cNvPr id="7" name="Shape 69">
              <a:extLst>
                <a:ext uri="{FF2B5EF4-FFF2-40B4-BE49-F238E27FC236}">
                  <a16:creationId xmlns:a16="http://schemas.microsoft.com/office/drawing/2014/main" id="{AFAEF74B-9095-5249-9F20-077D15E66FE6}"/>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de-DE" sz="2800" dirty="0">
                  <a:solidFill>
                    <a:schemeClr val="bg2"/>
                  </a:solidFill>
                  <a:latin typeface="Segoe UI Light" panose="020B0502040204020203" pitchFamily="34" charset="0"/>
                  <a:ea typeface="Work Sans"/>
                  <a:cs typeface="Segoe UI Light" panose="020B0502040204020203" pitchFamily="34" charset="0"/>
                  <a:sym typeface="Work Sans"/>
                </a:rPr>
                <a:t>Christian Dennig</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de-DE" sz="1800" dirty="0">
                  <a:solidFill>
                    <a:schemeClr val="bg2"/>
                  </a:solidFill>
                  <a:latin typeface="Segoe UI Light" panose="020B0502040204020203" pitchFamily="34" charset="0"/>
                  <a:cs typeface="Segoe UI Light" panose="020B0502040204020203" pitchFamily="34" charset="0"/>
                </a:rPr>
                <a:t>Cloud Solution </a:t>
              </a:r>
              <a:r>
                <a:rPr lang="de-DE" sz="1800" dirty="0" err="1">
                  <a:solidFill>
                    <a:schemeClr val="bg2"/>
                  </a:solidFill>
                  <a:latin typeface="Segoe UI Light" panose="020B0502040204020203" pitchFamily="34" charset="0"/>
                  <a:cs typeface="Segoe UI Light" panose="020B0502040204020203" pitchFamily="34" charset="0"/>
                </a:rPr>
                <a:t>Architect</a:t>
              </a:r>
              <a:endParaRPr lang="en" sz="1800"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    @</a:t>
              </a:r>
              <a:r>
                <a:rPr lang="de-DE" sz="1800" dirty="0" err="1">
                  <a:solidFill>
                    <a:schemeClr val="bg2"/>
                  </a:solidFill>
                  <a:latin typeface="Segoe UI Light" panose="020B0502040204020203" pitchFamily="34" charset="0"/>
                  <a:ea typeface="Work Sans"/>
                  <a:cs typeface="Segoe UI Light" panose="020B0502040204020203" pitchFamily="34" charset="0"/>
                  <a:sym typeface="Work Sans"/>
                </a:rPr>
                <a:t>chrisdennig</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1026" name="Picture 2" descr="Bildergebnis fÃ¼r twitter logo small">
              <a:extLst>
                <a:ext uri="{FF2B5EF4-FFF2-40B4-BE49-F238E27FC236}">
                  <a16:creationId xmlns:a16="http://schemas.microsoft.com/office/drawing/2014/main" id="{B5CE5B43-AFAC-424A-9C4D-35E2554891A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B87C7A4C-4D37-4991-B78C-75A54A362FDD}"/>
              </a:ext>
            </a:extLst>
          </p:cNvPr>
          <p:cNvGrpSpPr/>
          <p:nvPr/>
        </p:nvGrpSpPr>
        <p:grpSpPr>
          <a:xfrm>
            <a:off x="2180476" y="4817364"/>
            <a:ext cx="3224938" cy="1760220"/>
            <a:chOff x="6786587" y="4817364"/>
            <a:chExt cx="3224938" cy="1760220"/>
          </a:xfrm>
        </p:grpSpPr>
        <p:sp>
          <p:nvSpPr>
            <p:cNvPr id="10" name="Shape 69">
              <a:extLst>
                <a:ext uri="{FF2B5EF4-FFF2-40B4-BE49-F238E27FC236}">
                  <a16:creationId xmlns:a16="http://schemas.microsoft.com/office/drawing/2014/main" id="{5E0F245E-E2B9-477D-AFAA-35AE49702A2D}"/>
                </a:ext>
              </a:extLst>
            </p:cNvPr>
            <p:cNvSpPr txBox="1">
              <a:spLocks/>
            </p:cNvSpPr>
            <p:nvPr/>
          </p:nvSpPr>
          <p:spPr>
            <a:xfrm>
              <a:off x="6786587"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lvl="0">
                <a:spcBef>
                  <a:spcPts val="0"/>
                </a:spcBef>
                <a:buClr>
                  <a:srgbClr val="000000"/>
                </a:buClr>
                <a:buNone/>
              </a:pPr>
              <a:r>
                <a:rPr lang="de-DE" sz="2800" kern="0" dirty="0">
                  <a:solidFill>
                    <a:srgbClr val="666666"/>
                  </a:solidFill>
                  <a:latin typeface="Segoe UI Light" panose="020B0502040204020203" pitchFamily="34" charset="0"/>
                  <a:ea typeface="Work Sans"/>
                  <a:cs typeface="Segoe UI Light" panose="020B0502040204020203" pitchFamily="34" charset="0"/>
                  <a:sym typeface="Work Sans"/>
                </a:rPr>
                <a:t>Andreas Mock</a:t>
              </a:r>
              <a:endParaRPr lang="en" sz="2800" kern="0" dirty="0">
                <a:solidFill>
                  <a:srgbClr val="666666"/>
                </a:solidFill>
                <a:latin typeface="Segoe UI Light" panose="020B0502040204020203" pitchFamily="34" charset="0"/>
                <a:ea typeface="Work Sans"/>
                <a:cs typeface="Segoe UI Light" panose="020B0502040204020203" pitchFamily="34" charset="0"/>
                <a:sym typeface="Work Sans"/>
              </a:endParaRPr>
            </a:p>
            <a:p>
              <a:pPr lvl="0">
                <a:spcBef>
                  <a:spcPts val="0"/>
                </a:spcBef>
                <a:buClr>
                  <a:srgbClr val="000000"/>
                </a:buClr>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Microsoft</a:t>
              </a:r>
            </a:p>
            <a:p>
              <a:pPr lvl="0" indent="-93131">
                <a:spcBef>
                  <a:spcPts val="0"/>
                </a:spcBef>
                <a:buClr>
                  <a:srgbClr val="000000"/>
                </a:buClr>
                <a:buSzPts val="1100"/>
                <a:buNone/>
              </a:pPr>
              <a:r>
                <a:rPr lang="de-DE" sz="1800" kern="0" dirty="0">
                  <a:solidFill>
                    <a:srgbClr val="666666"/>
                  </a:solidFill>
                  <a:latin typeface="Segoe UI Light" panose="020B0502040204020203" pitchFamily="34" charset="0"/>
                  <a:cs typeface="Segoe UI Light" panose="020B0502040204020203" pitchFamily="34" charset="0"/>
                </a:rPr>
                <a:t>Cloud Solutions </a:t>
              </a:r>
              <a:r>
                <a:rPr lang="de-DE" sz="1800" kern="0" dirty="0" err="1">
                  <a:solidFill>
                    <a:srgbClr val="666666"/>
                  </a:solidFill>
                  <a:latin typeface="Segoe UI Light" panose="020B0502040204020203" pitchFamily="34" charset="0"/>
                  <a:cs typeface="Segoe UI Light" panose="020B0502040204020203" pitchFamily="34" charset="0"/>
                </a:rPr>
                <a:t>Architect</a:t>
              </a:r>
              <a:endParaRPr lang="en" sz="1800" kern="0" dirty="0">
                <a:solidFill>
                  <a:srgbClr val="666666"/>
                </a:solidFill>
                <a:latin typeface="Segoe UI Light" panose="020B0502040204020203" pitchFamily="34" charset="0"/>
                <a:cs typeface="Segoe UI Light" panose="020B0502040204020203" pitchFamily="34" charset="0"/>
              </a:endParaRPr>
            </a:p>
            <a:p>
              <a:pPr lvl="0" indent="-93131">
                <a:spcBef>
                  <a:spcPts val="0"/>
                </a:spcBef>
                <a:buClr>
                  <a:srgbClr val="000000"/>
                </a:buClr>
                <a:buSzPts val="1100"/>
                <a:buNone/>
              </a:pPr>
              <a:r>
                <a:rPr lang="en" sz="1800" kern="0" dirty="0">
                  <a:solidFill>
                    <a:srgbClr val="666666"/>
                  </a:solidFill>
                  <a:latin typeface="Segoe UI Light" panose="020B0502040204020203" pitchFamily="34" charset="0"/>
                  <a:ea typeface="Work Sans"/>
                  <a:cs typeface="Segoe UI Light" panose="020B0502040204020203" pitchFamily="34" charset="0"/>
                  <a:sym typeface="Work Sans"/>
                </a:rPr>
                <a:t>    @</a:t>
              </a:r>
              <a:r>
                <a:rPr lang="de-DE" sz="1800" kern="0" dirty="0">
                  <a:solidFill>
                    <a:srgbClr val="666666"/>
                  </a:solidFill>
                  <a:latin typeface="Segoe UI Light" panose="020B0502040204020203" pitchFamily="34" charset="0"/>
                  <a:ea typeface="Work Sans"/>
                  <a:cs typeface="Segoe UI Light" panose="020B0502040204020203" pitchFamily="34" charset="0"/>
                  <a:sym typeface="Work Sans"/>
                </a:rPr>
                <a:t>andreasM009</a:t>
              </a:r>
              <a:endParaRPr lang="en" sz="1800" kern="0" dirty="0">
                <a:solidFill>
                  <a:srgbClr val="666666"/>
                </a:solidFill>
                <a:latin typeface="Segoe UI Light" panose="020B0502040204020203" pitchFamily="34" charset="0"/>
                <a:ea typeface="Work Sans"/>
                <a:cs typeface="Segoe UI Light" panose="020B0502040204020203" pitchFamily="34" charset="0"/>
                <a:sym typeface="Work Sans"/>
              </a:endParaRPr>
            </a:p>
          </p:txBody>
        </p:sp>
        <p:pic>
          <p:nvPicPr>
            <p:cNvPr id="11" name="Picture 2" descr="Bildergebnis fÃ¼r twitter logo small">
              <a:extLst>
                <a:ext uri="{FF2B5EF4-FFF2-40B4-BE49-F238E27FC236}">
                  <a16:creationId xmlns:a16="http://schemas.microsoft.com/office/drawing/2014/main" id="{140E3255-882E-4ECF-8699-E225B921867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64626" y="5893906"/>
              <a:ext cx="347868" cy="34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40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276999"/>
          </a:xfrm>
        </p:spPr>
        <p:txBody>
          <a:bodyPr vert="horz" wrap="square" lIns="0" tIns="0" rIns="0" bIns="0" rtlCol="0" anchor="t">
            <a:spAutoFit/>
          </a:bodyPr>
          <a:lstStyle/>
          <a:p>
            <a:r>
              <a:rPr lang="en-US" dirty="0"/>
              <a:t>Service Mesh / </a:t>
            </a:r>
            <a:r>
              <a:rPr lang="en-US" dirty="0" err="1"/>
              <a:t>Istio</a:t>
            </a:r>
            <a:endParaRPr lang="en-US" dirty="0"/>
          </a:p>
        </p:txBody>
      </p:sp>
    </p:spTree>
    <p:extLst>
      <p:ext uri="{BB962C8B-B14F-4D97-AF65-F5344CB8AC3E}">
        <p14:creationId xmlns:p14="http://schemas.microsoft.com/office/powerpoint/2010/main" val="731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6E124D-EADC-9B41-B01A-0D1AB53FD7BC}"/>
              </a:ext>
            </a:extLst>
          </p:cNvPr>
          <p:cNvSpPr/>
          <p:nvPr/>
        </p:nvSpPr>
        <p:spPr>
          <a:xfrm>
            <a:off x="2638300" y="6488668"/>
            <a:ext cx="6915399" cy="369332"/>
          </a:xfrm>
          <a:prstGeom prst="rect">
            <a:avLst/>
          </a:prstGeom>
        </p:spPr>
        <p:txBody>
          <a:bodyPr wrap="square">
            <a:spAutoFit/>
          </a:bodyPr>
          <a:lstStyle/>
          <a:p>
            <a:pPr algn="ctr"/>
            <a:r>
              <a:rPr lang="de-DE" dirty="0">
                <a:hlinkClick r:id="rId2"/>
              </a:rPr>
              <a:t>https://twitter.com/dexhorthy/status/856639005462417409?lang=en</a:t>
            </a:r>
            <a:endParaRPr lang="de-DE" dirty="0"/>
          </a:p>
        </p:txBody>
      </p:sp>
      <p:pic>
        <p:nvPicPr>
          <p:cNvPr id="4" name="Picture 3" descr="A car parked in a parking lot&#10;&#10;Description automatically generated">
            <a:extLst>
              <a:ext uri="{FF2B5EF4-FFF2-40B4-BE49-F238E27FC236}">
                <a16:creationId xmlns:a16="http://schemas.microsoft.com/office/drawing/2014/main" id="{4E021ED5-B164-A847-9CB9-056442797B4F}"/>
              </a:ext>
            </a:extLst>
          </p:cNvPr>
          <p:cNvPicPr>
            <a:picLocks noChangeAspect="1"/>
          </p:cNvPicPr>
          <p:nvPr/>
        </p:nvPicPr>
        <p:blipFill>
          <a:blip r:embed="rId3"/>
          <a:stretch>
            <a:fillRect/>
          </a:stretch>
        </p:blipFill>
        <p:spPr>
          <a:xfrm>
            <a:off x="3565666" y="391886"/>
            <a:ext cx="5060665" cy="5729844"/>
          </a:xfrm>
          <a:prstGeom prst="rect">
            <a:avLst/>
          </a:prstGeom>
        </p:spPr>
      </p:pic>
    </p:spTree>
    <p:extLst>
      <p:ext uri="{BB962C8B-B14F-4D97-AF65-F5344CB8AC3E}">
        <p14:creationId xmlns:p14="http://schemas.microsoft.com/office/powerpoint/2010/main" val="17224622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028" name="Picture 4" descr="Istio Service Mesh">
            <a:extLst>
              <a:ext uri="{FF2B5EF4-FFF2-40B4-BE49-F238E27FC236}">
                <a16:creationId xmlns:a16="http://schemas.microsoft.com/office/drawing/2014/main" id="{10193646-BC8A-40E5-8C06-0F575AB8B8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4180" y="2803987"/>
            <a:ext cx="2581275" cy="24193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Mesh with features and functions for creating and managing microservices</a:t>
            </a:r>
          </a:p>
          <a:p>
            <a:r>
              <a:rPr lang="en-US" sz="2400" dirty="0">
                <a:latin typeface="Segoe UI" panose="020B0502040204020203" pitchFamily="34" charset="0"/>
                <a:cs typeface="Segoe UI" panose="020B0502040204020203" pitchFamily="34" charset="0"/>
              </a:rPr>
              <a:t>Greek word for “sail”</a:t>
            </a:r>
          </a:p>
          <a:p>
            <a:r>
              <a:rPr lang="en-US" sz="2400" dirty="0">
                <a:latin typeface="Segoe UI" panose="020B0502040204020203" pitchFamily="34" charset="0"/>
                <a:cs typeface="Segoe UI" panose="020B0502040204020203" pitchFamily="34" charset="0"/>
              </a:rPr>
              <a:t>Adds…”fleet management”:</a:t>
            </a:r>
          </a:p>
          <a:p>
            <a:pPr lvl="1"/>
            <a:r>
              <a:rPr lang="en-US" sz="1600" dirty="0">
                <a:latin typeface="Segoe UI" panose="020B0502040204020203" pitchFamily="34" charset="0"/>
                <a:cs typeface="Segoe UI" panose="020B0502040204020203" pitchFamily="34" charset="0"/>
              </a:rPr>
              <a:t>Monitoring</a:t>
            </a:r>
          </a:p>
          <a:p>
            <a:pPr lvl="1"/>
            <a:r>
              <a:rPr lang="en-US" sz="1600" dirty="0">
                <a:latin typeface="Segoe UI" panose="020B0502040204020203" pitchFamily="34" charset="0"/>
                <a:cs typeface="Segoe UI" panose="020B0502040204020203" pitchFamily="34" charset="0"/>
              </a:rPr>
              <a:t>Tracing</a:t>
            </a:r>
          </a:p>
          <a:p>
            <a:pPr lvl="1"/>
            <a:r>
              <a:rPr lang="en-US" sz="1600" dirty="0">
                <a:latin typeface="Segoe UI" panose="020B0502040204020203" pitchFamily="34" charset="0"/>
                <a:cs typeface="Segoe UI" panose="020B0502040204020203" pitchFamily="34" charset="0"/>
              </a:rPr>
              <a:t>Circuit Breakers</a:t>
            </a:r>
          </a:p>
          <a:p>
            <a:pPr lvl="1"/>
            <a:r>
              <a:rPr lang="en-US" sz="1600" dirty="0">
                <a:latin typeface="Segoe UI" panose="020B0502040204020203" pitchFamily="34" charset="0"/>
                <a:cs typeface="Segoe UI" panose="020B0502040204020203" pitchFamily="34" charset="0"/>
              </a:rPr>
              <a:t>Sophisticated Request Routing (A/B testing, Canary Releases etc.)</a:t>
            </a:r>
          </a:p>
          <a:p>
            <a:pPr lvl="1"/>
            <a:r>
              <a:rPr lang="en-US" sz="1600" dirty="0">
                <a:latin typeface="Segoe UI" panose="020B0502040204020203" pitchFamily="34" charset="0"/>
                <a:cs typeface="Segoe UI" panose="020B0502040204020203" pitchFamily="34" charset="0"/>
              </a:rPr>
              <a:t>Advanced Load-Balancing</a:t>
            </a:r>
          </a:p>
          <a:p>
            <a:pPr lvl="1"/>
            <a:r>
              <a:rPr lang="en-US" sz="1600" dirty="0">
                <a:latin typeface="Segoe UI" panose="020B0502040204020203" pitchFamily="34" charset="0"/>
                <a:cs typeface="Segoe UI" panose="020B0502040204020203" pitchFamily="34" charset="0"/>
              </a:rPr>
              <a:t>Fault Injection</a:t>
            </a:r>
          </a:p>
          <a:p>
            <a:pPr lvl="1"/>
            <a:r>
              <a:rPr lang="en-US" sz="1600" dirty="0">
                <a:latin typeface="Segoe UI" panose="020B0502040204020203" pitchFamily="34" charset="0"/>
                <a:cs typeface="Segoe UI" panose="020B0502040204020203" pitchFamily="34" charset="0"/>
              </a:rPr>
              <a:t>Retry mechanisms</a:t>
            </a:r>
          </a:p>
          <a:p>
            <a:pPr lvl="1"/>
            <a:r>
              <a:rPr lang="en-US" sz="1600" dirty="0">
                <a:latin typeface="Segoe UI" panose="020B0502040204020203" pitchFamily="34" charset="0"/>
                <a:cs typeface="Segoe UI" panose="020B0502040204020203" pitchFamily="34" charset="0"/>
              </a:rPr>
              <a:t>Request Mirroring</a:t>
            </a:r>
          </a:p>
          <a:p>
            <a:pPr lvl="1"/>
            <a:r>
              <a:rPr lang="en-US" sz="1600" dirty="0">
                <a:latin typeface="Segoe UI" panose="020B0502040204020203" pitchFamily="34" charset="0"/>
                <a:cs typeface="Segoe UI" panose="020B0502040204020203" pitchFamily="34" charset="0"/>
              </a:rPr>
              <a:t>Access Control / Authorization / TLS</a:t>
            </a:r>
          </a:p>
          <a:p>
            <a:pPr lvl="1"/>
            <a:r>
              <a:rPr lang="en-US" sz="1600" dirty="0">
                <a:latin typeface="Segoe UI" panose="020B0502040204020203" pitchFamily="34" charset="0"/>
                <a:cs typeface="Segoe UI" panose="020B0502040204020203" pitchFamily="34" charset="0"/>
              </a:rPr>
              <a:t>Rate Limiting</a:t>
            </a:r>
          </a:p>
          <a:p>
            <a:pPr lvl="1"/>
            <a:r>
              <a:rPr lang="en-US" sz="1600" dirty="0">
                <a:latin typeface="Segoe UI" panose="020B0502040204020203" pitchFamily="34" charset="0"/>
                <a:cs typeface="Segoe UI" panose="020B0502040204020203" pitchFamily="34" charset="0"/>
              </a:rPr>
              <a:t>Ingress/egress Gateway</a:t>
            </a:r>
          </a:p>
          <a:p>
            <a:pPr lvl="1"/>
            <a:r>
              <a:rPr lang="en-US" sz="16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Runs as a sidecar in your pods / automatic injection during deployment</a:t>
            </a:r>
          </a:p>
          <a:p>
            <a:r>
              <a:rPr lang="en-US" sz="2000" dirty="0">
                <a:latin typeface="Segoe UI" panose="020B0502040204020203" pitchFamily="34" charset="0"/>
                <a:cs typeface="Segoe UI" panose="020B0502040204020203" pitchFamily="34" charset="0"/>
              </a:rPr>
              <a:t>No code changes required (you can rather get rid of a lot of code!)</a:t>
            </a:r>
          </a:p>
        </p:txBody>
      </p:sp>
    </p:spTree>
    <p:extLst>
      <p:ext uri="{BB962C8B-B14F-4D97-AF65-F5344CB8AC3E}">
        <p14:creationId xmlns:p14="http://schemas.microsoft.com/office/powerpoint/2010/main" val="174434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r>
              <a:rPr lang="en-US" dirty="0">
                <a:gradFill>
                  <a:gsLst>
                    <a:gs pos="1250">
                      <a:srgbClr val="1A1A1A"/>
                    </a:gs>
                    <a:gs pos="100000">
                      <a:srgbClr val="1A1A1A"/>
                    </a:gs>
                  </a:gsLst>
                  <a:lin ang="5400000" scaled="0"/>
                </a:gradFill>
                <a:latin typeface="Segoe UI Semibold"/>
              </a:rPr>
              <a:t> / Envoy</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Segoe UI" panose="020B0502040204020203" pitchFamily="34" charset="0"/>
              <a:cs typeface="Segoe UI" panose="020B0502040204020203" pitchFamily="34" charset="0"/>
            </a:endParaRPr>
          </a:p>
        </p:txBody>
      </p:sp>
      <p:pic>
        <p:nvPicPr>
          <p:cNvPr id="3074" name="Picture 2" descr="Bildergebnis fÃ¼r envoy proxy">
            <a:extLst>
              <a:ext uri="{FF2B5EF4-FFF2-40B4-BE49-F238E27FC236}">
                <a16:creationId xmlns:a16="http://schemas.microsoft.com/office/drawing/2014/main" id="{F3F5B557-EB59-4897-95BC-4F6915A0939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2684" y="600757"/>
            <a:ext cx="2453063" cy="8208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D628ED-6A7A-4611-8230-F97B59682E8C}"/>
              </a:ext>
            </a:extLst>
          </p:cNvPr>
          <p:cNvSpPr txBox="1">
            <a:spLocks/>
          </p:cNvSpPr>
          <p:nvPr/>
        </p:nvSpPr>
        <p:spPr>
          <a:xfrm>
            <a:off x="588262" y="1567811"/>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Service proxy implementation by Lyft</a:t>
            </a:r>
          </a:p>
          <a:p>
            <a:r>
              <a:rPr lang="en-US" sz="2400" dirty="0">
                <a:latin typeface="Segoe UI" panose="020B0502040204020203" pitchFamily="34" charset="0"/>
                <a:cs typeface="Segoe UI" panose="020B0502040204020203" pitchFamily="34" charset="0"/>
              </a:rPr>
              <a:t>L3/4 network filter</a:t>
            </a:r>
          </a:p>
          <a:p>
            <a:r>
              <a:rPr lang="en-US" sz="2400" dirty="0">
                <a:latin typeface="Segoe UI" panose="020B0502040204020203" pitchFamily="34" charset="0"/>
                <a:cs typeface="Segoe UI" panose="020B0502040204020203" pitchFamily="34" charset="0"/>
              </a:rPr>
              <a:t>Out-of-the-box L7 filters</a:t>
            </a:r>
          </a:p>
          <a:p>
            <a:r>
              <a:rPr lang="en-US" sz="2400" dirty="0">
                <a:latin typeface="Segoe UI" panose="020B0502040204020203" pitchFamily="34" charset="0"/>
                <a:cs typeface="Segoe UI" panose="020B0502040204020203" pitchFamily="34" charset="0"/>
              </a:rPr>
              <a:t>HTTP/2, </a:t>
            </a:r>
            <a:r>
              <a:rPr lang="en-US" sz="2400" dirty="0" err="1">
                <a:latin typeface="Segoe UI" panose="020B0502040204020203" pitchFamily="34" charset="0"/>
                <a:cs typeface="Segoe UI" panose="020B0502040204020203" pitchFamily="34" charset="0"/>
              </a:rPr>
              <a:t>gRCP</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Service discovery + health checking</a:t>
            </a:r>
          </a:p>
          <a:p>
            <a:r>
              <a:rPr lang="en-US" sz="2400" dirty="0">
                <a:latin typeface="Segoe UI" panose="020B0502040204020203" pitchFamily="34" charset="0"/>
                <a:cs typeface="Segoe UI" panose="020B0502040204020203" pitchFamily="34" charset="0"/>
              </a:rPr>
              <a:t>Advanced load balancing</a:t>
            </a:r>
          </a:p>
        </p:txBody>
      </p:sp>
    </p:spTree>
    <p:extLst>
      <p:ext uri="{BB962C8B-B14F-4D97-AF65-F5344CB8AC3E}">
        <p14:creationId xmlns:p14="http://schemas.microsoft.com/office/powerpoint/2010/main" val="24268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err="1">
                <a:gradFill>
                  <a:gsLst>
                    <a:gs pos="1250">
                      <a:srgbClr val="1A1A1A"/>
                    </a:gs>
                    <a:gs pos="100000">
                      <a:srgbClr val="1A1A1A"/>
                    </a:gs>
                  </a:gsLst>
                  <a:lin ang="5400000" scaled="0"/>
                </a:gradFill>
                <a:latin typeface="Segoe UI Semibold"/>
              </a:rPr>
              <a:t>Istio</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7183395" y="1178011"/>
            <a:ext cx="4242852" cy="541494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Pilot</a:t>
            </a:r>
          </a:p>
          <a:p>
            <a:pPr lvl="1"/>
            <a:r>
              <a:rPr lang="en-US" sz="1600" dirty="0">
                <a:latin typeface="Segoe UI" panose="020B0502040204020203" pitchFamily="34" charset="0"/>
                <a:cs typeface="Segoe UI" panose="020B0502040204020203" pitchFamily="34" charset="0"/>
              </a:rPr>
              <a:t>Configures proxies</a:t>
            </a:r>
          </a:p>
          <a:p>
            <a:pPr lvl="1"/>
            <a:r>
              <a:rPr lang="en-US" sz="1600" dirty="0">
                <a:latin typeface="Segoe UI" panose="020B0502040204020203" pitchFamily="34" charset="0"/>
                <a:cs typeface="Segoe UI" panose="020B0502040204020203" pitchFamily="34" charset="0"/>
              </a:rPr>
              <a:t>Provides service discovery</a:t>
            </a:r>
          </a:p>
          <a:p>
            <a:pPr lvl="1"/>
            <a:r>
              <a:rPr lang="en-US" sz="1600" dirty="0">
                <a:latin typeface="Segoe UI" panose="020B0502040204020203" pitchFamily="34" charset="0"/>
                <a:cs typeface="Segoe UI" panose="020B0502040204020203" pitchFamily="34" charset="0"/>
              </a:rPr>
              <a:t>Traffic management</a:t>
            </a:r>
          </a:p>
          <a:p>
            <a:pPr lvl="1"/>
            <a:r>
              <a:rPr lang="en-US" sz="1600" dirty="0">
                <a:latin typeface="Segoe UI" panose="020B0502040204020203" pitchFamily="34" charset="0"/>
                <a:cs typeface="Segoe UI" panose="020B0502040204020203" pitchFamily="34" charset="0"/>
              </a:rPr>
              <a:t>Resiliency</a:t>
            </a:r>
          </a:p>
          <a:p>
            <a:r>
              <a:rPr lang="en-US" sz="2000" dirty="0">
                <a:latin typeface="Segoe UI" panose="020B0502040204020203" pitchFamily="34" charset="0"/>
                <a:cs typeface="Segoe UI" panose="020B0502040204020203" pitchFamily="34" charset="0"/>
              </a:rPr>
              <a:t>Mixer</a:t>
            </a:r>
          </a:p>
          <a:p>
            <a:pPr lvl="1"/>
            <a:r>
              <a:rPr lang="en-US" sz="1600" dirty="0">
                <a:latin typeface="Segoe UI" panose="020B0502040204020203" pitchFamily="34" charset="0"/>
                <a:cs typeface="Segoe UI" panose="020B0502040204020203" pitchFamily="34" charset="0"/>
              </a:rPr>
              <a:t>Enforces access-control / policy checks</a:t>
            </a:r>
          </a:p>
          <a:p>
            <a:pPr lvl="1"/>
            <a:r>
              <a:rPr lang="en-US" sz="1600" dirty="0">
                <a:latin typeface="Segoe UI" panose="020B0502040204020203" pitchFamily="34" charset="0"/>
                <a:cs typeface="Segoe UI" panose="020B0502040204020203" pitchFamily="34" charset="0"/>
              </a:rPr>
              <a:t>Collects telemetry data</a:t>
            </a:r>
          </a:p>
          <a:p>
            <a:pPr lvl="1"/>
            <a:r>
              <a:rPr lang="en-US" sz="1600" dirty="0">
                <a:latin typeface="Segoe UI" panose="020B0502040204020203" pitchFamily="34" charset="0"/>
                <a:cs typeface="Segoe UI" panose="020B0502040204020203" pitchFamily="34" charset="0"/>
              </a:rPr>
              <a:t>Evaluates request attributes like </a:t>
            </a:r>
            <a:r>
              <a:rPr lang="en-US" sz="1600" i="1" dirty="0">
                <a:latin typeface="Segoe UI" panose="020B0502040204020203" pitchFamily="34" charset="0"/>
                <a:cs typeface="Segoe UI" panose="020B0502040204020203" pitchFamily="34" charset="0"/>
              </a:rPr>
              <a:t>path</a:t>
            </a:r>
            <a:r>
              <a:rPr lang="en-US" sz="1600" dirty="0">
                <a:latin typeface="Segoe UI" panose="020B0502040204020203" pitchFamily="34" charset="0"/>
                <a:cs typeface="Segoe UI" panose="020B0502040204020203" pitchFamily="34" charset="0"/>
              </a:rPr>
              <a:t>, </a:t>
            </a:r>
            <a:r>
              <a:rPr lang="en-US" sz="1600" i="1" dirty="0">
                <a:latin typeface="Segoe UI" panose="020B0502040204020203" pitchFamily="34" charset="0"/>
                <a:cs typeface="Segoe UI" panose="020B0502040204020203" pitchFamily="34" charset="0"/>
              </a:rPr>
              <a:t>size, destination etc.</a:t>
            </a:r>
            <a:r>
              <a:rPr lang="en-US" sz="1600" dirty="0">
                <a:latin typeface="Segoe UI" panose="020B0502040204020203" pitchFamily="34" charset="0"/>
                <a:cs typeface="Segoe UI" panose="020B0502040204020203" pitchFamily="34" charset="0"/>
              </a:rPr>
              <a:t> for every request</a:t>
            </a:r>
          </a:p>
          <a:p>
            <a:r>
              <a:rPr lang="en-US" sz="2000" dirty="0">
                <a:latin typeface="Segoe UI" panose="020B0502040204020203" pitchFamily="34" charset="0"/>
                <a:cs typeface="Segoe UI" panose="020B0502040204020203" pitchFamily="34" charset="0"/>
              </a:rPr>
              <a:t>Citadel</a:t>
            </a:r>
          </a:p>
          <a:p>
            <a:pPr lvl="1"/>
            <a:r>
              <a:rPr lang="en-US" sz="1600" dirty="0">
                <a:latin typeface="Segoe UI" panose="020B0502040204020203" pitchFamily="34" charset="0"/>
                <a:cs typeface="Segoe UI" panose="020B0502040204020203" pitchFamily="34" charset="0"/>
              </a:rPr>
              <a:t>Service-to-service / end-user authentication</a:t>
            </a:r>
          </a:p>
          <a:p>
            <a:pPr lvl="1"/>
            <a:r>
              <a:rPr lang="en-US" sz="1600" dirty="0">
                <a:latin typeface="Segoe UI" panose="020B0502040204020203" pitchFamily="34" charset="0"/>
                <a:cs typeface="Segoe UI" panose="020B0502040204020203" pitchFamily="34" charset="0"/>
              </a:rPr>
              <a:t>Credential / cert management</a:t>
            </a:r>
          </a:p>
          <a:p>
            <a:r>
              <a:rPr lang="en-US" sz="2000" dirty="0">
                <a:latin typeface="Segoe UI" panose="020B0502040204020203" pitchFamily="34" charset="0"/>
                <a:cs typeface="Segoe UI" panose="020B0502040204020203" pitchFamily="34" charset="0"/>
              </a:rPr>
              <a:t>Galley</a:t>
            </a:r>
          </a:p>
          <a:p>
            <a:pPr lvl="1"/>
            <a:r>
              <a:rPr lang="en-US" sz="1600" dirty="0">
                <a:latin typeface="Segoe UI" panose="020B0502040204020203" pitchFamily="34" charset="0"/>
                <a:cs typeface="Segoe UI" panose="020B0502040204020203" pitchFamily="34" charset="0"/>
              </a:rPr>
              <a:t>Configuration validation / processing / distribution</a:t>
            </a:r>
          </a:p>
          <a:p>
            <a:pPr lvl="1"/>
            <a:r>
              <a:rPr lang="en-US" sz="1600" dirty="0">
                <a:latin typeface="Segoe UI" panose="020B0502040204020203" pitchFamily="34" charset="0"/>
                <a:cs typeface="Segoe UI" panose="020B0502040204020203" pitchFamily="34" charset="0"/>
              </a:rPr>
              <a:t>Isolates </a:t>
            </a:r>
            <a:r>
              <a:rPr lang="en-US" sz="1600" dirty="0" err="1">
                <a:latin typeface="Segoe UI" panose="020B0502040204020203" pitchFamily="34" charset="0"/>
                <a:cs typeface="Segoe UI" panose="020B0502040204020203" pitchFamily="34" charset="0"/>
              </a:rPr>
              <a:t>Istio</a:t>
            </a:r>
            <a:r>
              <a:rPr lang="en-US" sz="1600" dirty="0">
                <a:latin typeface="Segoe UI" panose="020B0502040204020203" pitchFamily="34" charset="0"/>
                <a:cs typeface="Segoe UI" panose="020B0502040204020203" pitchFamily="34" charset="0"/>
              </a:rPr>
              <a:t> from underlying platform</a:t>
            </a:r>
          </a:p>
          <a:p>
            <a:endParaRPr lang="en-US" sz="2000" dirty="0">
              <a:latin typeface="Segoe UI" panose="020B0502040204020203" pitchFamily="34" charset="0"/>
              <a:cs typeface="Segoe UI" panose="020B0502040204020203" pitchFamily="34" charset="0"/>
            </a:endParaRPr>
          </a:p>
        </p:txBody>
      </p:sp>
      <p:pic>
        <p:nvPicPr>
          <p:cNvPr id="2050" name="Picture 2" descr="Istio Overview">
            <a:extLst>
              <a:ext uri="{FF2B5EF4-FFF2-40B4-BE49-F238E27FC236}">
                <a16:creationId xmlns:a16="http://schemas.microsoft.com/office/drawing/2014/main" id="{28DE8665-3E38-4B07-B3AC-529D847F45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8583" y="1686138"/>
            <a:ext cx="6497601" cy="422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49A262A-2EA1-4D26-9671-5B88967D4AF3}"/>
              </a:ext>
            </a:extLst>
          </p:cNvPr>
          <p:cNvSpPr txBox="1">
            <a:spLocks/>
          </p:cNvSpPr>
          <p:nvPr/>
        </p:nvSpPr>
        <p:spPr>
          <a:xfrm>
            <a:off x="588263" y="1434369"/>
            <a:ext cx="10459043" cy="51585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panose="020B0502040204020203" pitchFamily="34" charset="0"/>
                <a:cs typeface="Segoe UI" panose="020B0502040204020203" pitchFamily="34" charset="0"/>
              </a:rPr>
              <a:t>Get familiar with </a:t>
            </a:r>
            <a:r>
              <a:rPr lang="en-US" sz="2400" dirty="0" err="1">
                <a:latin typeface="Segoe UI" panose="020B0502040204020203" pitchFamily="34" charset="0"/>
                <a:cs typeface="Segoe UI" panose="020B0502040204020203" pitchFamily="34" charset="0"/>
              </a:rPr>
              <a:t>Istio</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Install </a:t>
            </a:r>
            <a:r>
              <a:rPr lang="en-US" sz="2400" dirty="0" err="1">
                <a:latin typeface="Segoe UI" panose="020B0502040204020203" pitchFamily="34" charset="0"/>
                <a:cs typeface="Segoe UI" panose="020B0502040204020203" pitchFamily="34" charset="0"/>
              </a:rPr>
              <a:t>Istio</a:t>
            </a:r>
            <a:r>
              <a:rPr lang="en-US" sz="2400" dirty="0">
                <a:latin typeface="Segoe UI" panose="020B0502040204020203" pitchFamily="34" charset="0"/>
                <a:cs typeface="Segoe UI" panose="020B0502040204020203" pitchFamily="34" charset="0"/>
              </a:rPr>
              <a:t> into your AKS cluster ️</a:t>
            </a:r>
          </a:p>
          <a:p>
            <a:r>
              <a:rPr lang="en-US" sz="2400" dirty="0">
                <a:latin typeface="Segoe UI" panose="020B0502040204020203" pitchFamily="34" charset="0"/>
                <a:cs typeface="Segoe UI" panose="020B0502040204020203" pitchFamily="34" charset="0"/>
              </a:rPr>
              <a:t>Configure ingress routes and request routing</a:t>
            </a:r>
          </a:p>
          <a:p>
            <a:r>
              <a:rPr lang="en-US" sz="2400" dirty="0">
                <a:latin typeface="Segoe UI" panose="020B0502040204020203" pitchFamily="34" charset="0"/>
                <a:cs typeface="Segoe UI" panose="020B0502040204020203" pitchFamily="34" charset="0"/>
              </a:rPr>
              <a:t>Implement the Circuit Breaker pattern</a:t>
            </a:r>
          </a:p>
          <a:p>
            <a:r>
              <a:rPr lang="en-US" sz="2400" dirty="0">
                <a:latin typeface="Segoe UI" panose="020B0502040204020203" pitchFamily="34" charset="0"/>
                <a:cs typeface="Segoe UI" panose="020B0502040204020203" pitchFamily="34" charset="0"/>
              </a:rPr>
              <a:t>Gain insights about your applications routes</a:t>
            </a:r>
          </a:p>
          <a:p>
            <a:r>
              <a:rPr lang="en-US" sz="2400" dirty="0">
                <a:latin typeface="Segoe UI" panose="020B0502040204020203" pitchFamily="34" charset="0"/>
                <a:cs typeface="Segoe UI" panose="020B0502040204020203" pitchFamily="34" charset="0"/>
              </a:rPr>
              <a:t>Play with fault injection to challenge your services</a:t>
            </a:r>
          </a:p>
          <a:p>
            <a:r>
              <a:rPr lang="en-US" sz="2400" dirty="0">
                <a:latin typeface="Segoe UI" panose="020B0502040204020203" pitchFamily="34" charset="0"/>
                <a:cs typeface="Segoe UI" panose="020B0502040204020203" pitchFamily="34" charset="0"/>
              </a:rPr>
              <a:t>Test new service versions with request mirroring</a:t>
            </a:r>
          </a:p>
          <a:p>
            <a:r>
              <a:rPr lang="en-US" sz="2400" dirty="0">
                <a:latin typeface="Segoe UI" panose="020B0502040204020203" pitchFamily="34" charset="0"/>
                <a:cs typeface="Segoe UI" panose="020B0502040204020203" pitchFamily="34" charset="0"/>
              </a:rPr>
              <a:t>Handle external service calls / Egress</a:t>
            </a:r>
            <a:endParaRPr lang="en-US" sz="2000" dirty="0">
              <a:latin typeface="Segoe UI" panose="020B0502040204020203" pitchFamily="34" charset="0"/>
              <a:cs typeface="Segoe UI" panose="020B0502040204020203" pitchFamily="34" charset="0"/>
            </a:endParaRPr>
          </a:p>
        </p:txBody>
      </p:sp>
      <p:sp>
        <p:nvSpPr>
          <p:cNvPr id="6" name="Title 16">
            <a:extLst>
              <a:ext uri="{FF2B5EF4-FFF2-40B4-BE49-F238E27FC236}">
                <a16:creationId xmlns:a16="http://schemas.microsoft.com/office/drawing/2014/main" id="{ECB7D2CA-6460-4276-8BC4-0A874D50BEF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1A1A1A"/>
                    </a:gs>
                    <a:gs pos="100000">
                      <a:srgbClr val="1A1A1A"/>
                    </a:gs>
                  </a:gsLst>
                  <a:lin ang="5400000" scaled="0"/>
                </a:gradFill>
                <a:latin typeface="Segoe UI Semibold"/>
              </a:rPr>
              <a:t>Challenge</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05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90607"/>
            <a:ext cx="6581164" cy="3442930"/>
          </a:xfrm>
        </p:spPr>
        <p:txBody>
          <a:bodyPr/>
          <a:lstStyle/>
          <a:p>
            <a:r>
              <a:rPr lang="en-US" b="1" dirty="0"/>
              <a:t>Continuous Integration / Deployment with Azure DevOps Pipelines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25388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70D9E-4F06-4400-86AD-39EC81B2B2F7}"/>
              </a:ext>
            </a:extLst>
          </p:cNvPr>
          <p:cNvSpPr>
            <a:spLocks noGrp="1"/>
          </p:cNvSpPr>
          <p:nvPr>
            <p:ph type="title"/>
          </p:nvPr>
        </p:nvSpPr>
        <p:spPr/>
        <p:txBody>
          <a:bodyPr/>
          <a:lstStyle/>
          <a:p>
            <a:r>
              <a:rPr lang="en-US" dirty="0"/>
              <a:t>How to organize code for micro-services?</a:t>
            </a:r>
            <a:endParaRPr lang="de-DE" dirty="0"/>
          </a:p>
        </p:txBody>
      </p:sp>
      <p:sp>
        <p:nvSpPr>
          <p:cNvPr id="3" name="Textplatzhalter 2">
            <a:extLst>
              <a:ext uri="{FF2B5EF4-FFF2-40B4-BE49-F238E27FC236}">
                <a16:creationId xmlns:a16="http://schemas.microsoft.com/office/drawing/2014/main" id="{268B0612-572A-428A-94D9-066F12A1DDE1}"/>
              </a:ext>
            </a:extLst>
          </p:cNvPr>
          <p:cNvSpPr>
            <a:spLocks noGrp="1"/>
          </p:cNvSpPr>
          <p:nvPr>
            <p:ph type="body" sz="quarter" idx="10"/>
          </p:nvPr>
        </p:nvSpPr>
        <p:spPr>
          <a:xfrm>
            <a:off x="269304" y="1187643"/>
            <a:ext cx="5122504" cy="4182107"/>
          </a:xfrm>
        </p:spPr>
        <p:txBody>
          <a:bodyPr/>
          <a:lstStyle/>
          <a:p>
            <a:pPr marL="0" indent="0">
              <a:buNone/>
            </a:pPr>
            <a:r>
              <a:rPr lang="en-US" dirty="0"/>
              <a:t>Multiple repositories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Clear Ownership</a:t>
            </a:r>
          </a:p>
          <a:p>
            <a:r>
              <a:rPr lang="en-US" sz="2400" dirty="0">
                <a:latin typeface="Segoe UI" panose="020B0502040204020203" pitchFamily="34" charset="0"/>
                <a:ea typeface="Segoe UI Black" panose="020B0A02040204020203" pitchFamily="34" charset="0"/>
                <a:cs typeface="Segoe UI" panose="020B0502040204020203" pitchFamily="34" charset="0"/>
              </a:rPr>
              <a:t>Smaller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Narrow clones </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Difficult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Abstracts the knowledge of a platform</a:t>
            </a:r>
            <a:endParaRPr lang="de-DE" sz="24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platzhalter 2">
            <a:extLst>
              <a:ext uri="{FF2B5EF4-FFF2-40B4-BE49-F238E27FC236}">
                <a16:creationId xmlns:a16="http://schemas.microsoft.com/office/drawing/2014/main" id="{05224DB7-C178-48DD-B411-9D97956BAD77}"/>
              </a:ext>
            </a:extLst>
          </p:cNvPr>
          <p:cNvSpPr txBox="1">
            <a:spLocks/>
          </p:cNvSpPr>
          <p:nvPr/>
        </p:nvSpPr>
        <p:spPr>
          <a:xfrm>
            <a:off x="5958554" y="1187644"/>
            <a:ext cx="5122504" cy="4040850"/>
          </a:xfrm>
          <a:prstGeom prst="rect">
            <a:avLst/>
          </a:prstGeom>
        </p:spPr>
        <p:txBody>
          <a:bodyPr vert="horz" wrap="square" lIns="146304" tIns="91440" rIns="146304" bIns="91440" rtlCol="0">
            <a:spAutoFit/>
          </a:bodyPr>
          <a:lst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Single repository</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Pros:</a:t>
            </a:r>
          </a:p>
          <a:p>
            <a:r>
              <a:rPr lang="en-US" sz="2400" dirty="0">
                <a:latin typeface="Segoe UI" panose="020B0502040204020203" pitchFamily="34" charset="0"/>
                <a:ea typeface="Segoe UI Black" panose="020B0A02040204020203" pitchFamily="34" charset="0"/>
                <a:cs typeface="Segoe UI" panose="020B0502040204020203" pitchFamily="34" charset="0"/>
              </a:rPr>
              <a:t>Better development and debugging</a:t>
            </a:r>
          </a:p>
          <a:p>
            <a:r>
              <a:rPr lang="en-US" sz="2400" dirty="0">
                <a:latin typeface="Segoe UI" panose="020B0502040204020203" pitchFamily="34" charset="0"/>
                <a:ea typeface="Segoe UI Black" panose="020B0A02040204020203" pitchFamily="34" charset="0"/>
                <a:cs typeface="Segoe UI" panose="020B0502040204020203" pitchFamily="34" charset="0"/>
              </a:rPr>
              <a:t>Easy refactoring and reviews</a:t>
            </a:r>
          </a:p>
          <a:p>
            <a:pPr marL="0" indent="0">
              <a:buNone/>
            </a:pPr>
            <a:r>
              <a:rPr lang="en-US" sz="2400" dirty="0">
                <a:latin typeface="Segoe UI Black" panose="020B0A02040204020203" pitchFamily="34" charset="0"/>
                <a:ea typeface="Segoe UI Black" panose="020B0A02040204020203" pitchFamily="34" charset="0"/>
                <a:cs typeface="Segoe UI" panose="020B0502040204020203" pitchFamily="34" charset="0"/>
              </a:rPr>
              <a:t>Cons:</a:t>
            </a:r>
          </a:p>
          <a:p>
            <a:r>
              <a:rPr lang="en-US" sz="2400" dirty="0">
                <a:latin typeface="Segoe UI" panose="020B0502040204020203" pitchFamily="34" charset="0"/>
                <a:ea typeface="Segoe UI Black" panose="020B0A02040204020203" pitchFamily="34" charset="0"/>
                <a:cs typeface="Segoe UI" panose="020B0502040204020203" pitchFamily="34" charset="0"/>
              </a:rPr>
              <a:t>Larger code base</a:t>
            </a:r>
          </a:p>
          <a:p>
            <a:r>
              <a:rPr lang="en-US" sz="2400" dirty="0">
                <a:latin typeface="Segoe UI" panose="020B0502040204020203" pitchFamily="34" charset="0"/>
                <a:ea typeface="Segoe UI Black" panose="020B0A02040204020203" pitchFamily="34" charset="0"/>
                <a:cs typeface="Segoe UI" panose="020B0502040204020203" pitchFamily="34" charset="0"/>
              </a:rPr>
              <a:t>Greater clone time</a:t>
            </a:r>
            <a:endParaRPr lang="de-DE" sz="2400" dirty="0">
              <a:latin typeface="Segoe UI" panose="020B0502040204020203" pitchFamily="34" charset="0"/>
              <a:ea typeface="Segoe UI Black" panose="020B0A02040204020203" pitchFamily="34" charset="0"/>
              <a:cs typeface="Segoe UI" panose="020B0502040204020203" pitchFamily="34" charset="0"/>
            </a:endParaRPr>
          </a:p>
          <a:p>
            <a:pPr marL="0" indent="0">
              <a:buNone/>
            </a:pPr>
            <a:endParaRPr lang="de-DE" dirty="0"/>
          </a:p>
        </p:txBody>
      </p:sp>
      <p:sp>
        <p:nvSpPr>
          <p:cNvPr id="5" name="TextBox 4">
            <a:extLst>
              <a:ext uri="{FF2B5EF4-FFF2-40B4-BE49-F238E27FC236}">
                <a16:creationId xmlns:a16="http://schemas.microsoft.com/office/drawing/2014/main" id="{627871C8-3024-4DEA-BEF6-26CAE6CE2AFE}"/>
              </a:ext>
            </a:extLst>
          </p:cNvPr>
          <p:cNvSpPr txBox="1"/>
          <p:nvPr/>
        </p:nvSpPr>
        <p:spPr>
          <a:xfrm>
            <a:off x="359454" y="5536850"/>
            <a:ext cx="110547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a single repository when </a:t>
            </a:r>
            <a:r>
              <a:rPr lang="en-US" sz="2400">
                <a:gradFill>
                  <a:gsLst>
                    <a:gs pos="2917">
                      <a:schemeClr val="tx1"/>
                    </a:gs>
                    <a:gs pos="30000">
                      <a:schemeClr val="tx1"/>
                    </a:gs>
                  </a:gsLst>
                  <a:lin ang="5400000" scaled="0"/>
                </a:gradFill>
              </a:rPr>
              <a:t>you only have </a:t>
            </a:r>
            <a:r>
              <a:rPr lang="en-US" sz="2400" dirty="0">
                <a:gradFill>
                  <a:gsLst>
                    <a:gs pos="2917">
                      <a:schemeClr val="tx1"/>
                    </a:gs>
                    <a:gs pos="30000">
                      <a:schemeClr val="tx1"/>
                    </a:gs>
                  </a:gsLst>
                  <a:lin ang="5400000" scaled="0"/>
                </a:gradFill>
              </a:rPr>
              <a:t>one team, otherwise use multiple repositories.</a:t>
            </a:r>
            <a:endParaRPr lang="de-D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62806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045566"/>
            <a:ext cx="5943600" cy="1487971"/>
          </a:xfrm>
        </p:spPr>
        <p:txBody>
          <a:bodyPr/>
          <a:lstStyle/>
          <a:p>
            <a:r>
              <a:rPr lang="en-US" b="1" dirty="0"/>
              <a:t>“What we wanted to add…”</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0" y="3962400"/>
            <a:ext cx="6382285" cy="276999"/>
          </a:xfrm>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14182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106A6-66F4-6943-9031-3AED657EBA8E}"/>
              </a:ext>
            </a:extLst>
          </p:cNvPr>
          <p:cNvSpPr>
            <a:spLocks noGrp="1"/>
          </p:cNvSpPr>
          <p:nvPr>
            <p:ph type="title"/>
          </p:nvPr>
        </p:nvSpPr>
        <p:spPr/>
        <p:txBody>
          <a:bodyPr>
            <a:normAutofit fontScale="90000"/>
          </a:bodyPr>
          <a:lstStyle/>
          <a:p>
            <a:r>
              <a:rPr lang="en-GB" err="1"/>
              <a:t>Kube</a:t>
            </a:r>
            <a:r>
              <a:rPr lang="en-GB"/>
              <a:t>-advisor</a:t>
            </a:r>
          </a:p>
        </p:txBody>
      </p:sp>
      <p:sp>
        <p:nvSpPr>
          <p:cNvPr id="5" name="Content Placeholder 4">
            <a:extLst>
              <a:ext uri="{FF2B5EF4-FFF2-40B4-BE49-F238E27FC236}">
                <a16:creationId xmlns:a16="http://schemas.microsoft.com/office/drawing/2014/main" id="{F8086DE2-5C9E-8C4C-BE01-9D5A2E200267}"/>
              </a:ext>
            </a:extLst>
          </p:cNvPr>
          <p:cNvSpPr>
            <a:spLocks noGrp="1"/>
          </p:cNvSpPr>
          <p:nvPr>
            <p:ph idx="1"/>
          </p:nvPr>
        </p:nvSpPr>
        <p:spPr/>
        <p:txBody>
          <a:bodyPr/>
          <a:lstStyle/>
          <a:p>
            <a:r>
              <a:rPr lang="en-US"/>
              <a:t>Diagnostic tool for Kubernetes clusters. At the moment, it returns pods that are missing resource and request limits.</a:t>
            </a:r>
          </a:p>
          <a:p>
            <a:r>
              <a:rPr lang="en-US"/>
              <a:t>More info can be found at </a:t>
            </a:r>
            <a:r>
              <a:rPr lang="en-US">
                <a:hlinkClick r:id="rId3"/>
              </a:rPr>
              <a:t>https://github.com/Azure/kube-advisor</a:t>
            </a:r>
            <a:br>
              <a:rPr lang="en-US"/>
            </a:br>
            <a:endParaRPr lang="en-GB"/>
          </a:p>
        </p:txBody>
      </p:sp>
      <p:pic>
        <p:nvPicPr>
          <p:cNvPr id="7" name="Picture 6" descr="A screenshot of a cell phone&#10;&#10;Description generated with very high confidence">
            <a:extLst>
              <a:ext uri="{FF2B5EF4-FFF2-40B4-BE49-F238E27FC236}">
                <a16:creationId xmlns:a16="http://schemas.microsoft.com/office/drawing/2014/main" id="{DF5F6205-898D-DD49-B42D-B91064AEFE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3429000"/>
            <a:ext cx="10515600" cy="2882900"/>
          </a:xfrm>
          <a:prstGeom prst="rect">
            <a:avLst/>
          </a:prstGeom>
        </p:spPr>
      </p:pic>
    </p:spTree>
    <p:extLst>
      <p:ext uri="{BB962C8B-B14F-4D97-AF65-F5344CB8AC3E}">
        <p14:creationId xmlns:p14="http://schemas.microsoft.com/office/powerpoint/2010/main" val="18071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2300" dirty="0">
                <a:solidFill>
                  <a:schemeClr val="tx1">
                    <a:lumMod val="85000"/>
                    <a:lumOff val="15000"/>
                  </a:schemeClr>
                </a:solidFill>
                <a:ea typeface="+mj-ea"/>
                <a:cs typeface="+mj-cs"/>
              </a:rPr>
              <a:t>Who are we dealing with...?</a:t>
            </a:r>
            <a:br>
              <a:rPr lang="en-US" sz="2300" dirty="0">
                <a:solidFill>
                  <a:schemeClr val="tx1">
                    <a:lumMod val="85000"/>
                    <a:lumOff val="15000"/>
                  </a:schemeClr>
                </a:solidFill>
                <a:ea typeface="+mj-ea"/>
                <a:cs typeface="+mj-cs"/>
              </a:rPr>
            </a:br>
            <a:endParaRPr lang="en-US" sz="2300" dirty="0">
              <a:solidFill>
                <a:schemeClr val="tx1">
                  <a:lumMod val="85000"/>
                  <a:lumOff val="15000"/>
                </a:schemeClr>
              </a:solidFill>
              <a:ea typeface="+mj-ea"/>
              <a:cs typeface="+mj-cs"/>
            </a:endParaRPr>
          </a:p>
        </p:txBody>
      </p:sp>
      <p:cxnSp>
        <p:nvCxnSpPr>
          <p:cNvPr id="36" name="Straight Connector 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691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fontScale="90000"/>
          </a:bodyPr>
          <a:lstStyle/>
          <a:p>
            <a:r>
              <a:rPr lang="en-US" dirty="0"/>
              <a:t>Cluster Level Security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lnSpcReduction="10000"/>
          </a:bodyPr>
          <a:lstStyle/>
          <a:p>
            <a:pPr>
              <a:buSzPct val="125000"/>
            </a:pPr>
            <a:r>
              <a:rPr lang="en-US" dirty="0"/>
              <a:t>Regular maintenance, security and cleanup tasks</a:t>
            </a:r>
          </a:p>
          <a:p>
            <a:pPr marL="685800" lvl="2">
              <a:lnSpc>
                <a:spcPct val="100000"/>
              </a:lnSpc>
              <a:spcBef>
                <a:spcPts val="1200"/>
              </a:spcBef>
              <a:buFont typeface="Courier New" panose="02070309020205020404" pitchFamily="49" charset="0"/>
              <a:buChar char="o"/>
            </a:pPr>
            <a:r>
              <a:rPr lang="en-US" dirty="0"/>
              <a:t>Maintain, update and upgrade hosts and kubernetes</a:t>
            </a:r>
          </a:p>
          <a:p>
            <a:pPr marL="685800" lvl="2">
              <a:lnSpc>
                <a:spcPct val="100000"/>
              </a:lnSpc>
              <a:spcBef>
                <a:spcPts val="1200"/>
              </a:spcBef>
              <a:buFont typeface="Courier New" panose="02070309020205020404" pitchFamily="49" charset="0"/>
              <a:buChar char="o"/>
            </a:pPr>
            <a:r>
              <a:rPr lang="en-US" dirty="0"/>
              <a:t>Monthly ideal, 3 months minimum</a:t>
            </a:r>
          </a:p>
          <a:p>
            <a:pPr marL="685800" lvl="2">
              <a:lnSpc>
                <a:spcPct val="100000"/>
              </a:lnSpc>
              <a:spcBef>
                <a:spcPts val="1200"/>
              </a:spcBef>
              <a:buFont typeface="Courier New" panose="02070309020205020404" pitchFamily="49" charset="0"/>
              <a:buChar char="o"/>
            </a:pPr>
            <a:r>
              <a:rPr lang="en-US" dirty="0"/>
              <a:t>Security patches</a:t>
            </a:r>
          </a:p>
          <a:p>
            <a:pPr marL="1143000" lvl="4">
              <a:lnSpc>
                <a:spcPct val="100000"/>
              </a:lnSpc>
              <a:spcBef>
                <a:spcPts val="1200"/>
              </a:spcBef>
              <a:buFont typeface="Wingdings" panose="05000000000000000000" pitchFamily="2" charset="2"/>
              <a:buChar char="§"/>
            </a:pPr>
            <a:r>
              <a:rPr lang="en-US" dirty="0"/>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dirty="0"/>
              <a:t>You’re responsible to reboot as required</a:t>
            </a:r>
          </a:p>
          <a:p>
            <a:pPr marL="1143000" lvl="4">
              <a:lnSpc>
                <a:spcPct val="100000"/>
              </a:lnSpc>
              <a:spcBef>
                <a:spcPts val="1200"/>
              </a:spcBef>
              <a:buFont typeface="Wingdings" panose="05000000000000000000" pitchFamily="2" charset="2"/>
              <a:buChar char="§"/>
            </a:pPr>
            <a:r>
              <a:rPr lang="en-US" b="1" dirty="0" err="1"/>
              <a:t>Kured</a:t>
            </a:r>
            <a:r>
              <a:rPr lang="en-US" b="1" dirty="0"/>
              <a:t> </a:t>
            </a:r>
            <a:r>
              <a:rPr lang="en-US" b="1" dirty="0" err="1"/>
              <a:t>DaemonSet</a:t>
            </a:r>
            <a:br>
              <a:rPr lang="en-US" dirty="0"/>
            </a:br>
            <a:r>
              <a:rPr lang="en-US" sz="1700" dirty="0">
                <a:hlinkClick r:id="rId3"/>
              </a:rPr>
              <a:t>https://github.com/weaveworks/kured</a:t>
            </a:r>
            <a:r>
              <a:rPr lang="en-US" sz="1700" dirty="0"/>
              <a:t> </a:t>
            </a:r>
            <a:br>
              <a:rPr lang="en-US" sz="1700" dirty="0"/>
            </a:br>
            <a:endParaRPr lang="en-US" dirty="0"/>
          </a:p>
          <a:p>
            <a:pPr marL="0" indent="0">
              <a:buNone/>
            </a:pPr>
            <a:endParaRPr lang="en-US" dirty="0"/>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Segoe UI" panose="020B0502040204020203" pitchFamily="34" charset="0"/>
                <a:cs typeface="Segoe UI" panose="020B0502040204020203" pitchFamily="34" charset="0"/>
              </a:rPr>
              <a:t>Upgrade to version current version</a:t>
            </a:r>
            <a:endParaRPr lang="en-US" sz="2000" dirty="0">
              <a:latin typeface="Segoe UI" panose="020B0502040204020203" pitchFamily="34" charset="0"/>
              <a:cs typeface="Segoe UI" panose="020B0502040204020203" pitchFamily="34" charset="0"/>
            </a:endParaRPr>
          </a:p>
          <a:p>
            <a:pPr marL="0" indent="0">
              <a:buNone/>
            </a:pP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az</a:t>
            </a:r>
            <a:r>
              <a:rPr lang="en-US" sz="1700" b="1" dirty="0">
                <a:solidFill>
                  <a:srgbClr val="4472C4"/>
                </a:solidFill>
                <a:latin typeface="Consolas" panose="020B0609020204030204" pitchFamily="49" charset="0"/>
              </a:rPr>
              <a:t> </a:t>
            </a:r>
            <a:r>
              <a:rPr lang="en-US" sz="1700" b="1" dirty="0" err="1">
                <a:solidFill>
                  <a:srgbClr val="4472C4"/>
                </a:solidFill>
                <a:latin typeface="Consolas" panose="020B0609020204030204" pitchFamily="49" charset="0"/>
              </a:rPr>
              <a:t>aks</a:t>
            </a:r>
            <a:r>
              <a:rPr lang="en-US" sz="1700" b="1" dirty="0">
                <a:solidFill>
                  <a:srgbClr val="4472C4"/>
                </a:solidFill>
                <a:latin typeface="Consolas" panose="020B0609020204030204" pitchFamily="49" charset="0"/>
              </a:rPr>
              <a:t> upgrade </a:t>
            </a:r>
            <a:r>
              <a:rPr lang="en-US" sz="1700" dirty="0">
                <a:latin typeface="Consolas" panose="020B0609020204030204" pitchFamily="49" charset="0"/>
              </a:rPr>
              <a:t>--name </a:t>
            </a:r>
            <a:r>
              <a:rPr lang="en-US" sz="1700" dirty="0" err="1">
                <a:latin typeface="Consolas" panose="020B0609020204030204" pitchFamily="49" charset="0"/>
              </a:rPr>
              <a:t>myAKSCluster</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--resource-group </a:t>
            </a:r>
            <a:r>
              <a:rPr lang="en-US" sz="1700" dirty="0" err="1">
                <a:latin typeface="Consolas" panose="020B0609020204030204" pitchFamily="49" charset="0"/>
              </a:rPr>
              <a:t>myResourceGroup</a:t>
            </a:r>
            <a:r>
              <a:rPr lang="en-US" sz="1700" dirty="0">
                <a:latin typeface="Consolas" panose="020B0609020204030204" pitchFamily="49" charset="0"/>
              </a:rPr>
              <a:t> \</a:t>
            </a:r>
            <a:br>
              <a:rPr lang="en-US" sz="1700" dirty="0">
                <a:latin typeface="Consolas" panose="020B0609020204030204" pitchFamily="49" charset="0"/>
              </a:rPr>
            </a:br>
            <a:r>
              <a:rPr lang="en-US" sz="1700" dirty="0">
                <a:latin typeface="Consolas" panose="020B0609020204030204" pitchFamily="49" charset="0"/>
              </a:rPr>
              <a:t>--</a:t>
            </a:r>
            <a:r>
              <a:rPr lang="en-US" sz="1700" dirty="0" err="1">
                <a:latin typeface="Consolas" panose="020B0609020204030204" pitchFamily="49" charset="0"/>
              </a:rPr>
              <a:t>kubernetes</a:t>
            </a:r>
            <a:r>
              <a:rPr lang="en-US" sz="1700" dirty="0">
                <a:latin typeface="Consolas" panose="020B0609020204030204" pitchFamily="49" charset="0"/>
              </a:rPr>
              <a:t>-version </a:t>
            </a:r>
            <a:r>
              <a:rPr lang="en-US" sz="1700" dirty="0" err="1">
                <a:latin typeface="Consolas" panose="020B0609020204030204" pitchFamily="49" charset="0"/>
              </a:rPr>
              <a:t>x.y.z</a:t>
            </a:r>
            <a:endParaRPr lang="en-US" sz="17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a:t>
            </a:r>
          </a:p>
          <a:p>
            <a:pPr>
              <a:buSzPct val="125000"/>
            </a:pPr>
            <a:r>
              <a:rPr lang="en-US" sz="2200" b="1" dirty="0">
                <a:latin typeface="Segoe UI" panose="020B0502040204020203" pitchFamily="34" charset="0"/>
                <a:cs typeface="Segoe UI" panose="020B0502040204020203" pitchFamily="34" charset="0"/>
              </a:rPr>
              <a:t>Running benchmarks and tests to validate cluster setup</a:t>
            </a: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-bench / </a:t>
            </a:r>
            <a:r>
              <a:rPr lang="de-DE" sz="1800" dirty="0">
                <a:hlinkClick r:id="rId4"/>
              </a:rPr>
              <a:t>https://github.com/aquasecurity/kube-bench</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err="1">
                <a:latin typeface="Segoe UI" panose="020B0502040204020203" pitchFamily="34" charset="0"/>
                <a:cs typeface="Segoe UI" panose="020B0502040204020203" pitchFamily="34" charset="0"/>
              </a:rPr>
              <a:t>Kube</a:t>
            </a:r>
            <a:r>
              <a:rPr lang="en-US" sz="1700" dirty="0">
                <a:latin typeface="Segoe UI" panose="020B0502040204020203" pitchFamily="34" charset="0"/>
                <a:cs typeface="Segoe UI" panose="020B0502040204020203" pitchFamily="34" charset="0"/>
              </a:rPr>
              <a:t> Hunter (active/passive – so be careful!) / </a:t>
            </a:r>
            <a:r>
              <a:rPr lang="de-DE" sz="1800" dirty="0">
                <a:hlinkClick r:id="rId5"/>
              </a:rPr>
              <a:t>https://github.com/aquasecurity/kube-hunter/</a:t>
            </a:r>
            <a:endParaRPr lang="en-US" sz="1700" dirty="0">
              <a:latin typeface="Segoe UI" panose="020B0502040204020203" pitchFamily="34" charset="0"/>
              <a:cs typeface="Segoe UI" panose="020B0502040204020203" pitchFamily="34" charset="0"/>
            </a:endParaRPr>
          </a:p>
          <a:p>
            <a:pPr marL="800100" lvl="2" indent="-342900">
              <a:lnSpc>
                <a:spcPct val="100000"/>
              </a:lnSpc>
              <a:spcBef>
                <a:spcPts val="1200"/>
              </a:spcBef>
              <a:buFont typeface="Courier New" panose="02070309020205020404" pitchFamily="49" charset="0"/>
              <a:buChar char="o"/>
            </a:pPr>
            <a:r>
              <a:rPr lang="en-US" sz="1700" dirty="0">
                <a:latin typeface="Segoe UI" panose="020B0502040204020203" pitchFamily="34" charset="0"/>
                <a:cs typeface="Segoe UI" panose="020B0502040204020203" pitchFamily="34" charset="0"/>
              </a:rPr>
              <a:t>Others</a:t>
            </a: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a:p>
            <a:pPr marL="0" indent="0">
              <a:buNone/>
            </a:pPr>
            <a:endParaRPr lang="en-US" sz="1600" dirty="0">
              <a:latin typeface="Consolas" panose="020B0609020204030204" pitchFamily="49" charset="0"/>
            </a:endParaRPr>
          </a:p>
        </p:txBody>
      </p:sp>
    </p:spTree>
    <p:extLst>
      <p:ext uri="{BB962C8B-B14F-4D97-AF65-F5344CB8AC3E}">
        <p14:creationId xmlns:p14="http://schemas.microsoft.com/office/powerpoint/2010/main" val="2547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dirty="0"/>
              <a:t>Container Level Security – Images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5249" y="1451475"/>
            <a:ext cx="10515600" cy="939591"/>
          </a:xfrm>
        </p:spPr>
        <p:txBody>
          <a:bodyPr>
            <a:normAutofit/>
          </a:bodyPr>
          <a:lstStyle/>
          <a:p>
            <a:r>
              <a:rPr lang="en-US" dirty="0"/>
              <a:t>Scan your images, scan your containers</a:t>
            </a:r>
          </a:p>
          <a:p>
            <a:pPr marL="0" indent="0">
              <a:buNone/>
            </a:pPr>
            <a:endParaRPr lang="en-US" dirty="0"/>
          </a:p>
        </p:txBody>
      </p:sp>
      <p:grpSp>
        <p:nvGrpSpPr>
          <p:cNvPr id="4" name="Group 3">
            <a:extLst>
              <a:ext uri="{FF2B5EF4-FFF2-40B4-BE49-F238E27FC236}">
                <a16:creationId xmlns:a16="http://schemas.microsoft.com/office/drawing/2014/main" id="{F9FAD79D-1979-4569-8BF2-2033A0BE07AC}"/>
              </a:ext>
            </a:extLst>
          </p:cNvPr>
          <p:cNvGrpSpPr/>
          <p:nvPr/>
        </p:nvGrpSpPr>
        <p:grpSpPr>
          <a:xfrm>
            <a:off x="6687301" y="5690781"/>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687300" y="2652941"/>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363241" y="4134019"/>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13F50-E727-4B25-9F91-69503840D671}"/>
              </a:ext>
            </a:extLst>
          </p:cNvPr>
          <p:cNvCxnSpPr>
            <a:cxnSpLocks/>
            <a:stCxn id="16" idx="2"/>
            <a:endCxn id="50" idx="0"/>
          </p:cNvCxnSpPr>
          <p:nvPr/>
        </p:nvCxnSpPr>
        <p:spPr>
          <a:xfrm>
            <a:off x="3951761" y="3295043"/>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9" idx="3"/>
            <a:endCxn id="50" idx="1"/>
          </p:cNvCxnSpPr>
          <p:nvPr/>
        </p:nvCxnSpPr>
        <p:spPr>
          <a:xfrm>
            <a:off x="3111888" y="4134020"/>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064174" y="3354903"/>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3540281" y="2110062"/>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8" name="Group 17">
            <a:extLst>
              <a:ext uri="{FF2B5EF4-FFF2-40B4-BE49-F238E27FC236}">
                <a16:creationId xmlns:a16="http://schemas.microsoft.com/office/drawing/2014/main" id="{97E29494-AF89-4015-861D-9BC52B9F1D4F}"/>
              </a:ext>
            </a:extLst>
          </p:cNvPr>
          <p:cNvGrpSpPr/>
          <p:nvPr/>
        </p:nvGrpSpPr>
        <p:grpSpPr>
          <a:xfrm>
            <a:off x="1160609" y="3298183"/>
            <a:ext cx="1951279" cy="1466207"/>
            <a:chOff x="878880" y="2645334"/>
            <a:chExt cx="1951279" cy="1466207"/>
          </a:xfrm>
        </p:grpSpPr>
        <p:sp>
          <p:nvSpPr>
            <p:cNvPr id="19" name="Rectangle: Rounded Corners 18">
              <a:extLst>
                <a:ext uri="{FF2B5EF4-FFF2-40B4-BE49-F238E27FC236}">
                  <a16:creationId xmlns:a16="http://schemas.microsoft.com/office/drawing/2014/main" id="{C38A9D7B-1686-4B20-844B-81B406A18691}"/>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Title 1">
              <a:extLst>
                <a:ext uri="{FF2B5EF4-FFF2-40B4-BE49-F238E27FC236}">
                  <a16:creationId xmlns:a16="http://schemas.microsoft.com/office/drawing/2014/main" id="{1E9AEFE6-ACDE-4E12-8251-4AFB97FF0E3A}"/>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1" name="Group 20">
              <a:extLst>
                <a:ext uri="{FF2B5EF4-FFF2-40B4-BE49-F238E27FC236}">
                  <a16:creationId xmlns:a16="http://schemas.microsoft.com/office/drawing/2014/main" id="{A788FF83-0A64-47EC-BC99-F43AC8C1CC2C}"/>
                </a:ext>
              </a:extLst>
            </p:cNvPr>
            <p:cNvGrpSpPr/>
            <p:nvPr/>
          </p:nvGrpSpPr>
          <p:grpSpPr>
            <a:xfrm>
              <a:off x="1037074" y="3065739"/>
              <a:ext cx="1634891" cy="830864"/>
              <a:chOff x="1019964" y="3079649"/>
              <a:chExt cx="1634891" cy="830864"/>
            </a:xfrm>
          </p:grpSpPr>
          <p:grpSp>
            <p:nvGrpSpPr>
              <p:cNvPr id="22" name="Group 21">
                <a:extLst>
                  <a:ext uri="{FF2B5EF4-FFF2-40B4-BE49-F238E27FC236}">
                    <a16:creationId xmlns:a16="http://schemas.microsoft.com/office/drawing/2014/main" id="{FFA7E72A-8D53-4ACC-8428-09529DC4C473}"/>
                  </a:ext>
                </a:extLst>
              </p:cNvPr>
              <p:cNvGrpSpPr/>
              <p:nvPr/>
            </p:nvGrpSpPr>
            <p:grpSpPr>
              <a:xfrm>
                <a:off x="1590949" y="3558085"/>
                <a:ext cx="528081" cy="166688"/>
                <a:chOff x="5304203" y="3756536"/>
                <a:chExt cx="528081" cy="166688"/>
              </a:xfrm>
            </p:grpSpPr>
            <p:cxnSp>
              <p:nvCxnSpPr>
                <p:cNvPr id="43" name="Straight Arrow Connector 42">
                  <a:extLst>
                    <a:ext uri="{FF2B5EF4-FFF2-40B4-BE49-F238E27FC236}">
                      <a16:creationId xmlns:a16="http://schemas.microsoft.com/office/drawing/2014/main" id="{9562D095-8BC7-4AB5-B251-2B59AA204D18}"/>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C738B1-FF9C-4C8B-A164-EA22E97E94C7}"/>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3E35CFBA-D8EE-4629-8423-DF57921DDD80}"/>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24" name="Title 1">
                <a:extLst>
                  <a:ext uri="{FF2B5EF4-FFF2-40B4-BE49-F238E27FC236}">
                    <a16:creationId xmlns:a16="http://schemas.microsoft.com/office/drawing/2014/main" id="{C336B50A-DADD-47A5-8E51-8A38B915F417}"/>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sp>
            <p:nvSpPr>
              <p:cNvPr id="25" name="Title 1">
                <a:extLst>
                  <a:ext uri="{FF2B5EF4-FFF2-40B4-BE49-F238E27FC236}">
                    <a16:creationId xmlns:a16="http://schemas.microsoft.com/office/drawing/2014/main" id="{F626C994-BA11-43FC-BB13-2083DE3A1BF3}"/>
                  </a:ext>
                </a:extLst>
              </p:cNvPr>
              <p:cNvSpPr txBox="1">
                <a:spLocks/>
              </p:cNvSpPr>
              <p:nvPr/>
            </p:nvSpPr>
            <p:spPr>
              <a:xfrm>
                <a:off x="1019964" y="32027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VSCode</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Title 1">
                <a:extLst>
                  <a:ext uri="{FF2B5EF4-FFF2-40B4-BE49-F238E27FC236}">
                    <a16:creationId xmlns:a16="http://schemas.microsoft.com/office/drawing/2014/main" id="{72DCF3A5-B0F8-4156-83A6-4CF09740202C}"/>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7" name="Group 26">
                <a:extLst>
                  <a:ext uri="{FF2B5EF4-FFF2-40B4-BE49-F238E27FC236}">
                    <a16:creationId xmlns:a16="http://schemas.microsoft.com/office/drawing/2014/main" id="{00371337-3093-495F-85D1-A92392E1C05C}"/>
                  </a:ext>
                </a:extLst>
              </p:cNvPr>
              <p:cNvGrpSpPr/>
              <p:nvPr/>
            </p:nvGrpSpPr>
            <p:grpSpPr>
              <a:xfrm>
                <a:off x="1054184" y="3372344"/>
                <a:ext cx="533589" cy="533589"/>
                <a:chOff x="1054184" y="3372344"/>
                <a:chExt cx="533589" cy="533589"/>
              </a:xfrm>
            </p:grpSpPr>
            <p:sp>
              <p:nvSpPr>
                <p:cNvPr id="41" name="Rectangle: Rounded Corners 40">
                  <a:extLst>
                    <a:ext uri="{FF2B5EF4-FFF2-40B4-BE49-F238E27FC236}">
                      <a16:creationId xmlns:a16="http://schemas.microsoft.com/office/drawing/2014/main" id="{0A11F8B3-C76B-420F-A0F3-6356FE3362F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Graphic 41">
                  <a:extLst>
                    <a:ext uri="{FF2B5EF4-FFF2-40B4-BE49-F238E27FC236}">
                      <a16:creationId xmlns:a16="http://schemas.microsoft.com/office/drawing/2014/main" id="{1EAC391B-8D5F-48CF-834A-32EB243B0FC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28" name="Group 27">
                <a:extLst>
                  <a:ext uri="{FF2B5EF4-FFF2-40B4-BE49-F238E27FC236}">
                    <a16:creationId xmlns:a16="http://schemas.microsoft.com/office/drawing/2014/main" id="{102B62C3-2CC4-4999-871E-B138A8EA3044}"/>
                  </a:ext>
                </a:extLst>
              </p:cNvPr>
              <p:cNvGrpSpPr/>
              <p:nvPr/>
            </p:nvGrpSpPr>
            <p:grpSpPr>
              <a:xfrm>
                <a:off x="2121266" y="3372344"/>
                <a:ext cx="533589" cy="533589"/>
                <a:chOff x="2121266" y="3372344"/>
                <a:chExt cx="533589" cy="533589"/>
              </a:xfrm>
            </p:grpSpPr>
            <p:sp>
              <p:nvSpPr>
                <p:cNvPr id="29" name="Rectangle: Rounded Corners 28">
                  <a:extLst>
                    <a:ext uri="{FF2B5EF4-FFF2-40B4-BE49-F238E27FC236}">
                      <a16:creationId xmlns:a16="http://schemas.microsoft.com/office/drawing/2014/main" id="{65CE1195-2B5E-4E7A-88E1-7A3270AD6E0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FF53377-2A00-4CDE-9B38-74FAD4336952}"/>
                    </a:ext>
                  </a:extLst>
                </p:cNvPr>
                <p:cNvGrpSpPr/>
                <p:nvPr/>
              </p:nvGrpSpPr>
              <p:grpSpPr>
                <a:xfrm>
                  <a:off x="2210352" y="3471248"/>
                  <a:ext cx="355417" cy="335781"/>
                  <a:chOff x="3172902" y="4132385"/>
                  <a:chExt cx="355417" cy="335781"/>
                </a:xfrm>
              </p:grpSpPr>
              <p:grpSp>
                <p:nvGrpSpPr>
                  <p:cNvPr id="31" name="Group 30">
                    <a:extLst>
                      <a:ext uri="{FF2B5EF4-FFF2-40B4-BE49-F238E27FC236}">
                        <a16:creationId xmlns:a16="http://schemas.microsoft.com/office/drawing/2014/main" id="{8F0A5F8E-7054-48E3-86D5-60EBD0075DF6}"/>
                      </a:ext>
                    </a:extLst>
                  </p:cNvPr>
                  <p:cNvGrpSpPr/>
                  <p:nvPr/>
                </p:nvGrpSpPr>
                <p:grpSpPr>
                  <a:xfrm>
                    <a:off x="3234030" y="4132385"/>
                    <a:ext cx="233160" cy="110531"/>
                    <a:chOff x="3234867" y="4132385"/>
                    <a:chExt cx="233160" cy="110531"/>
                  </a:xfrm>
                </p:grpSpPr>
                <p:sp>
                  <p:nvSpPr>
                    <p:cNvPr id="39" name="Freeform: Shape 38">
                      <a:extLst>
                        <a:ext uri="{FF2B5EF4-FFF2-40B4-BE49-F238E27FC236}">
                          <a16:creationId xmlns:a16="http://schemas.microsoft.com/office/drawing/2014/main" id="{5EA6944F-3870-41F5-A103-0A153D920D5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C509D6E-4D5F-42CF-AF78-9048E2E09B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9086F6E-99B7-4537-8D66-829D0C64DDDD}"/>
                      </a:ext>
                    </a:extLst>
                  </p:cNvPr>
                  <p:cNvGrpSpPr/>
                  <p:nvPr/>
                </p:nvGrpSpPr>
                <p:grpSpPr>
                  <a:xfrm>
                    <a:off x="3172902" y="4245010"/>
                    <a:ext cx="355417" cy="110531"/>
                    <a:chOff x="3172902" y="4244590"/>
                    <a:chExt cx="355417" cy="110531"/>
                  </a:xfrm>
                </p:grpSpPr>
                <p:sp>
                  <p:nvSpPr>
                    <p:cNvPr id="36" name="Freeform: Shape 35">
                      <a:extLst>
                        <a:ext uri="{FF2B5EF4-FFF2-40B4-BE49-F238E27FC236}">
                          <a16:creationId xmlns:a16="http://schemas.microsoft.com/office/drawing/2014/main" id="{6326171B-69E4-430B-A182-C60CD0AD15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C0451A2-1972-4F35-BE1C-B8BA15736EE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051EF3D8-5B7E-4925-9FAD-B1997B33DB0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5A543AD-DCED-4064-A49B-3CD701D9471A}"/>
                      </a:ext>
                    </a:extLst>
                  </p:cNvPr>
                  <p:cNvGrpSpPr/>
                  <p:nvPr/>
                </p:nvGrpSpPr>
                <p:grpSpPr>
                  <a:xfrm>
                    <a:off x="3234030" y="4357635"/>
                    <a:ext cx="233160" cy="110531"/>
                    <a:chOff x="3234867" y="4132385"/>
                    <a:chExt cx="233160" cy="110531"/>
                  </a:xfrm>
                </p:grpSpPr>
                <p:sp>
                  <p:nvSpPr>
                    <p:cNvPr id="34" name="Freeform: Shape 33">
                      <a:extLst>
                        <a:ext uri="{FF2B5EF4-FFF2-40B4-BE49-F238E27FC236}">
                          <a16:creationId xmlns:a16="http://schemas.microsoft.com/office/drawing/2014/main" id="{4F42BCA5-AC7D-43DD-83CF-4B0B36E1F8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F419A6E-42E4-4815-95E2-3A4A8F23A61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45" name="Group 44">
            <a:extLst>
              <a:ext uri="{FF2B5EF4-FFF2-40B4-BE49-F238E27FC236}">
                <a16:creationId xmlns:a16="http://schemas.microsoft.com/office/drawing/2014/main" id="{8D4CF0AB-8680-4195-B958-C87630077FF0}"/>
              </a:ext>
            </a:extLst>
          </p:cNvPr>
          <p:cNvGrpSpPr/>
          <p:nvPr/>
        </p:nvGrpSpPr>
        <p:grpSpPr>
          <a:xfrm>
            <a:off x="3373253" y="3556389"/>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115226" y="3213210"/>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526706" y="4545499"/>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525097" y="5151673"/>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176626" y="4761472"/>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5938186" y="4134019"/>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6836753" y="4325609"/>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6972606" y="4611004"/>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502079" y="4611004"/>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031552" y="4611004"/>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561025" y="4611004"/>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7967461"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496933" y="3810827"/>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6836753" y="3013713"/>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6972606" y="3299108"/>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502079" y="3299108"/>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031552" y="3299108"/>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7967460"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496933" y="5414179"/>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6875167" y="6067781"/>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7700667" y="6067781"/>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214233" y="4134019"/>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0966038" y="3367098"/>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4" name="Oval 103">
            <a:extLst>
              <a:ext uri="{FF2B5EF4-FFF2-40B4-BE49-F238E27FC236}">
                <a16:creationId xmlns:a16="http://schemas.microsoft.com/office/drawing/2014/main" id="{41895636-A825-48AF-A093-7BE797942BE5}"/>
              </a:ext>
            </a:extLst>
          </p:cNvPr>
          <p:cNvSpPr/>
          <p:nvPr/>
        </p:nvSpPr>
        <p:spPr bwMode="auto">
          <a:xfrm>
            <a:off x="2098623" y="2846987"/>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8C5E9282-7C7A-4243-9CF3-AECC47E22DFA}"/>
              </a:ext>
            </a:extLst>
          </p:cNvPr>
          <p:cNvCxnSpPr>
            <a:cxnSpLocks/>
            <a:stCxn id="104" idx="4"/>
            <a:endCxn id="19" idx="0"/>
          </p:cNvCxnSpPr>
          <p:nvPr/>
        </p:nvCxnSpPr>
        <p:spPr>
          <a:xfrm>
            <a:off x="2135199" y="2920139"/>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15B3BE-6DDB-45CA-9F61-4802EE9763AA}"/>
              </a:ext>
            </a:extLst>
          </p:cNvPr>
          <p:cNvCxnSpPr>
            <a:cxnSpLocks/>
            <a:stCxn id="16" idx="1"/>
            <a:endCxn id="104" idx="6"/>
          </p:cNvCxnSpPr>
          <p:nvPr/>
        </p:nvCxnSpPr>
        <p:spPr>
          <a:xfrm flipH="1">
            <a:off x="2171775" y="2883563"/>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9C0C698-13C9-4618-8DC5-43E72959063B}"/>
              </a:ext>
            </a:extLst>
          </p:cNvPr>
          <p:cNvSpPr/>
          <p:nvPr/>
        </p:nvSpPr>
        <p:spPr bwMode="auto">
          <a:xfrm>
            <a:off x="3906732" y="5918623"/>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3943308" y="4545500"/>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3979884" y="5955199"/>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115226" y="5543720"/>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515564" y="6067780"/>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574175" y="3299107"/>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278807" y="2354943"/>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419521" y="2481372"/>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115226" y="1959773"/>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525265" y="2839575"/>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396423" y="4308188"/>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537137" y="4434617"/>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8897157" y="3998396"/>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22597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right)">
                                      <p:cBhvr>
                                        <p:cTn id="16" dur="500"/>
                                        <p:tgtEl>
                                          <p:spTgt spid="10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50"/>
                                        <p:tgtEl>
                                          <p:spTgt spid="10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up)">
                                      <p:cBhvr>
                                        <p:cTn id="23" dur="500"/>
                                        <p:tgtEl>
                                          <p:spTgt spid="10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up)">
                                      <p:cBhvr>
                                        <p:cTn id="45" dur="500"/>
                                        <p:tgtEl>
                                          <p:spTgt spid="108"/>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25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left)">
                                      <p:cBhvr>
                                        <p:cTn id="52" dur="500"/>
                                        <p:tgtEl>
                                          <p:spTgt spid="10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22" presetClass="entr" presetSubtype="1"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up)">
                                      <p:cBhvr>
                                        <p:cTn id="82" dur="500"/>
                                        <p:tgtEl>
                                          <p:spTgt spid="1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par>
                          <p:cTn id="102" fill="hold">
                            <p:stCondLst>
                              <p:cond delay="1500"/>
                            </p:stCondLst>
                            <p:childTnLst>
                              <p:par>
                                <p:cTn id="103" presetID="10" presetClass="entr" presetSubtype="0" fill="hold" nodeType="after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500"/>
                                        <p:tgtEl>
                                          <p:spTgt spid="124"/>
                                        </p:tgtEl>
                                      </p:cBhvr>
                                    </p:animEffect>
                                  </p:childTnLst>
                                </p:cTn>
                              </p:par>
                            </p:childTnLst>
                          </p:cTn>
                        </p:par>
                        <p:par>
                          <p:cTn id="127" fill="hold">
                            <p:stCondLst>
                              <p:cond delay="3500"/>
                            </p:stCondLst>
                            <p:childTnLst>
                              <p:par>
                                <p:cTn id="128" presetID="10" presetClass="entr" presetSubtype="0" fill="hold" nodeType="after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childTnLst>
                                </p:cTn>
                              </p:par>
                            </p:childTnLst>
                          </p:cTn>
                        </p:par>
                        <p:par>
                          <p:cTn id="131" fill="hold">
                            <p:stCondLst>
                              <p:cond delay="4000"/>
                            </p:stCondLst>
                            <p:childTnLst>
                              <p:par>
                                <p:cTn id="132" presetID="22" presetClass="entr" presetSubtype="1"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up)">
                                      <p:cBhvr>
                                        <p:cTn id="134" dur="500"/>
                                        <p:tgtEl>
                                          <p:spTgt spid="76"/>
                                        </p:tgtEl>
                                      </p:cBhvr>
                                    </p:animEffect>
                                  </p:childTnLst>
                                </p:cTn>
                              </p:par>
                              <p:par>
                                <p:cTn id="135" presetID="22" presetClass="entr" presetSubtype="1"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wipe(up)">
                                      <p:cBhvr>
                                        <p:cTn id="137" dur="500"/>
                                        <p:tgtEl>
                                          <p:spTgt spid="77"/>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up)">
                                      <p:cBhvr>
                                        <p:cTn id="141" dur="500"/>
                                        <p:tgtEl>
                                          <p:spTgt spid="90"/>
                                        </p:tgtEl>
                                      </p:cBhvr>
                                    </p:animEffect>
                                  </p:childTnLst>
                                </p:cTn>
                              </p:par>
                              <p:par>
                                <p:cTn id="142" presetID="22" presetClass="entr" presetSubtype="1"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0"/>
                            </p:stCondLst>
                            <p:childTnLst>
                              <p:par>
                                <p:cTn id="146" presetID="10" presetClass="entr" presetSubtype="0" fill="hold" nodeType="after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5500"/>
                            </p:stCondLst>
                            <p:childTnLst>
                              <p:par>
                                <p:cTn id="150" presetID="10" presetClass="entr" presetSubtype="0" fill="hold" nodeType="after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fade">
                                      <p:cBhvr>
                                        <p:cTn id="152" dur="500"/>
                                        <p:tgtEl>
                                          <p:spTgt spid="92"/>
                                        </p:tgtEl>
                                      </p:cBhvr>
                                    </p:animEffect>
                                  </p:childTnLst>
                                </p:cTn>
                              </p:par>
                            </p:childTnLst>
                          </p:cTn>
                        </p:par>
                        <p:par>
                          <p:cTn id="153" fill="hold">
                            <p:stCondLst>
                              <p:cond delay="6000"/>
                            </p:stCondLst>
                            <p:childTnLst>
                              <p:par>
                                <p:cTn id="154" presetID="10" presetClass="entr" presetSubtype="0" fill="hold" nodeType="after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childTnLst>
                          </p:cTn>
                        </p:par>
                        <p:par>
                          <p:cTn id="157" fill="hold">
                            <p:stCondLst>
                              <p:cond delay="6500"/>
                            </p:stCondLst>
                            <p:childTnLst>
                              <p:par>
                                <p:cTn id="158" presetID="10" presetClass="entr" presetSubtype="0" fill="hold" nodeType="afterEffect">
                                  <p:stCondLst>
                                    <p:cond delay="0"/>
                                  </p:stCondLst>
                                  <p:childTnLst>
                                    <p:set>
                                      <p:cBhvr>
                                        <p:cTn id="159" dur="1" fill="hold">
                                          <p:stCondLst>
                                            <p:cond delay="0"/>
                                          </p:stCondLst>
                                        </p:cTn>
                                        <p:tgtEl>
                                          <p:spTgt spid="121"/>
                                        </p:tgtEl>
                                        <p:attrNameLst>
                                          <p:attrName>style.visibility</p:attrName>
                                        </p:attrNameLst>
                                      </p:cBhvr>
                                      <p:to>
                                        <p:strVal val="visible"/>
                                      </p:to>
                                    </p:set>
                                    <p:animEffect transition="in" filter="fade">
                                      <p:cBhvr>
                                        <p:cTn id="160" dur="500"/>
                                        <p:tgtEl>
                                          <p:spTgt spid="121"/>
                                        </p:tgtEl>
                                      </p:cBhvr>
                                    </p:animEffect>
                                  </p:childTnLst>
                                </p:cTn>
                              </p:par>
                            </p:childTnLst>
                          </p:cTn>
                        </p:par>
                        <p:par>
                          <p:cTn id="161" fill="hold">
                            <p:stCondLst>
                              <p:cond delay="7000"/>
                            </p:stCondLst>
                            <p:childTnLst>
                              <p:par>
                                <p:cTn id="162" presetID="10" presetClass="entr" presetSubtype="0" fill="hold" grpId="0" nodeType="afterEffect">
                                  <p:stCondLst>
                                    <p:cond delay="0"/>
                                  </p:stCondLst>
                                  <p:childTnLst>
                                    <p:set>
                                      <p:cBhvr>
                                        <p:cTn id="163" dur="1" fill="hold">
                                          <p:stCondLst>
                                            <p:cond delay="0"/>
                                          </p:stCondLst>
                                        </p:cTn>
                                        <p:tgtEl>
                                          <p:spTgt spid="149"/>
                                        </p:tgtEl>
                                        <p:attrNameLst>
                                          <p:attrName>style.visibility</p:attrName>
                                        </p:attrNameLst>
                                      </p:cBhvr>
                                      <p:to>
                                        <p:strVal val="visible"/>
                                      </p:to>
                                    </p:set>
                                    <p:animEffect transition="in" filter="fade">
                                      <p:cBhvr>
                                        <p:cTn id="164" dur="500"/>
                                        <p:tgtEl>
                                          <p:spTgt spid="1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0"/>
                                        </p:tgtEl>
                                        <p:attrNameLst>
                                          <p:attrName>style.visibility</p:attrName>
                                        </p:attrNameLst>
                                      </p:cBhvr>
                                      <p:to>
                                        <p:strVal val="visible"/>
                                      </p:to>
                                    </p:set>
                                    <p:animEffect transition="in" filter="fade">
                                      <p:cBhvr>
                                        <p:cTn id="167" dur="500"/>
                                        <p:tgtEl>
                                          <p:spTgt spid="1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childTnLst>
                                </p:cTn>
                              </p:par>
                            </p:childTnLst>
                          </p:cTn>
                        </p:par>
                        <p:par>
                          <p:cTn id="171" fill="hold">
                            <p:stCondLst>
                              <p:cond delay="7500"/>
                            </p:stCondLst>
                            <p:childTnLst>
                              <p:par>
                                <p:cTn id="172" presetID="10" presetClass="entr" presetSubtype="0" fill="hold"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childTnLst>
                          </p:cTn>
                        </p:par>
                        <p:par>
                          <p:cTn id="175" fill="hold">
                            <p:stCondLst>
                              <p:cond delay="8000"/>
                            </p:stCondLst>
                            <p:childTnLst>
                              <p:par>
                                <p:cTn id="176" presetID="22" presetClass="entr" presetSubtype="2" fill="hold"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wipe(right)">
                                      <p:cBhvr>
                                        <p:cTn id="17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4" grpId="0" animBg="1"/>
      <p:bldP spid="107" grpId="0" animBg="1"/>
      <p:bldP spid="131" grpId="0" animBg="1"/>
      <p:bldP spid="132" grpId="0" animBg="1"/>
      <p:bldP spid="135" grpId="0" animBg="1"/>
      <p:bldP spid="149" grpId="0" animBg="1"/>
      <p:bldP spid="150" grpId="0" animBg="1"/>
      <p:bldP spid="15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1000</a:t>
            </a:r>
            <a:br>
              <a:rPr lang="en-US">
                <a:solidFill>
                  <a:srgbClr val="09885A"/>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fsGroup</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highlight>
                  <a:srgbClr val="FFFF00"/>
                </a:highlight>
                <a:latin typeface="Consolas" panose="020B0609020204030204" pitchFamily="49" charset="0"/>
              </a:rPr>
              <a:t>securityContext</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runAsUser</a:t>
            </a:r>
            <a:r>
              <a:rPr lang="en-US">
                <a:solidFill>
                  <a:srgbClr val="000000"/>
                </a:solidFill>
                <a:highlight>
                  <a:srgbClr val="FFFF00"/>
                </a:highlight>
                <a:latin typeface="Consolas" panose="020B0609020204030204" pitchFamily="49" charset="0"/>
              </a:rPr>
              <a:t>: </a:t>
            </a:r>
            <a:r>
              <a:rPr lang="en-US">
                <a:solidFill>
                  <a:srgbClr val="09885A"/>
                </a:solidFill>
                <a:highlight>
                  <a:srgbClr val="FFFF00"/>
                </a:highlight>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allowPrivilegeEscalation</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false</a:t>
            </a:r>
            <a:br>
              <a:rPr lang="en-US">
                <a:solidFill>
                  <a:srgbClr val="0000FF"/>
                </a:solidFill>
                <a:highlight>
                  <a:srgbClr val="FFFF00"/>
                </a:highlight>
                <a:latin typeface="Consolas" panose="020B0609020204030204" pitchFamily="49" charset="0"/>
              </a:rPr>
            </a:br>
            <a:r>
              <a:rPr lang="en-US">
                <a:solidFill>
                  <a:srgbClr val="0000FF"/>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capabilities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add</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"NET_ADMIN"</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"SYS_TIME"</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err="1">
                <a:solidFill>
                  <a:srgbClr val="800000"/>
                </a:solidFill>
                <a:highlight>
                  <a:srgbClr val="FFFF00"/>
                </a:highlight>
                <a:latin typeface="Consolas" panose="020B0609020204030204" pitchFamily="49" charset="0"/>
              </a:rPr>
              <a:t>seLinuxOptions</a:t>
            </a:r>
            <a:r>
              <a:rPr lang="en-US">
                <a:solidFill>
                  <a:srgbClr val="000000"/>
                </a:solidFill>
                <a:highlight>
                  <a:srgbClr val="FFFF00"/>
                </a:highlight>
                <a:latin typeface="Consolas" panose="020B0609020204030204" pitchFamily="49" charset="0"/>
              </a:rPr>
              <a:t>:</a:t>
            </a:r>
            <a:br>
              <a:rPr lang="en-US">
                <a:solidFill>
                  <a:srgbClr val="000000"/>
                </a:solidFill>
                <a:highlight>
                  <a:srgbClr val="FFFF00"/>
                </a:highlight>
                <a:latin typeface="Consolas" panose="020B0609020204030204" pitchFamily="49" charset="0"/>
              </a:rPr>
            </a:br>
            <a:r>
              <a:rPr lang="en-US">
                <a:solidFill>
                  <a:srgbClr val="000000"/>
                </a:solidFill>
                <a:highlight>
                  <a:srgbClr val="FFFF00"/>
                </a:highlight>
                <a:latin typeface="Consolas" panose="020B0609020204030204" pitchFamily="49" charset="0"/>
              </a:rPr>
              <a:t>        </a:t>
            </a:r>
            <a:r>
              <a:rPr lang="en-US">
                <a:solidFill>
                  <a:srgbClr val="800000"/>
                </a:solidFill>
                <a:highlight>
                  <a:srgbClr val="FFFF00"/>
                </a:highlight>
                <a:latin typeface="Consolas" panose="020B0609020204030204" pitchFamily="49" charset="0"/>
              </a:rPr>
              <a:t>level</a:t>
            </a:r>
            <a:r>
              <a:rPr lang="en-US">
                <a:solidFill>
                  <a:srgbClr val="000000"/>
                </a:solidFill>
                <a:highlight>
                  <a:srgbClr val="FFFF00"/>
                </a:highlight>
                <a:latin typeface="Consolas" panose="020B0609020204030204" pitchFamily="49" charset="0"/>
              </a:rPr>
              <a:t>: </a:t>
            </a:r>
            <a:r>
              <a:rPr lang="en-US">
                <a:solidFill>
                  <a:srgbClr val="A31515"/>
                </a:solidFill>
                <a:highlight>
                  <a:srgbClr val="FFFF00"/>
                </a:highlight>
                <a:latin typeface="Consolas" panose="020B0609020204030204" pitchFamily="49" charset="0"/>
              </a:rPr>
              <a:t>"s0:c123,c456"</a:t>
            </a:r>
            <a:endParaRPr lang="en-US"/>
          </a:p>
        </p:txBody>
      </p:sp>
    </p:spTree>
    <p:extLst>
      <p:ext uri="{BB962C8B-B14F-4D97-AF65-F5344CB8AC3E}">
        <p14:creationId xmlns:p14="http://schemas.microsoft.com/office/powerpoint/2010/main" val="6791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Context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515600" cy="5359774"/>
          </a:xfrm>
          <a:solidFill>
            <a:srgbClr val="F2F2F2"/>
          </a:solidFill>
        </p:spPr>
        <p:txBody>
          <a:bodyPr>
            <a:normAutofit fontScale="85000" lnSpcReduction="20000"/>
          </a:bodyPr>
          <a:lstStyle/>
          <a:p>
            <a:pPr marL="0" indent="0">
              <a:buNone/>
            </a:pPr>
            <a:r>
              <a:rPr lang="en-US" err="1">
                <a:solidFill>
                  <a:srgbClr val="800000"/>
                </a:solidFill>
                <a:latin typeface="Consolas" panose="020B0609020204030204" pitchFamily="49" charset="0"/>
              </a:rPr>
              <a:t>apiVersion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v1</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kind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Pod</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metadata</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security-context-demo</a:t>
            </a:r>
            <a:br>
              <a:rPr lang="en-US">
                <a:solidFill>
                  <a:srgbClr val="0000FF"/>
                </a:solidFill>
                <a:latin typeface="Consolas" panose="020B0609020204030204" pitchFamily="49" charset="0"/>
              </a:rPr>
            </a:br>
            <a:r>
              <a:rPr lang="en-US">
                <a:solidFill>
                  <a:srgbClr val="800000"/>
                </a:solidFill>
                <a:latin typeface="Consolas" panose="020B0609020204030204" pitchFamily="49" charset="0"/>
              </a:rPr>
              <a:t>spec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1000</a:t>
            </a:r>
            <a:br>
              <a:rPr lang="en-US">
                <a:solidFill>
                  <a:srgbClr val="09885A"/>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fsGroup</a:t>
            </a:r>
            <a:r>
              <a:rPr lang="en-US">
                <a:solidFill>
                  <a:srgbClr val="000000"/>
                </a:solidFill>
                <a:latin typeface="Consolas" panose="020B0609020204030204" pitchFamily="49" charset="0"/>
              </a:rPr>
              <a:t>: </a:t>
            </a:r>
            <a:r>
              <a:rPr lang="en-US">
                <a:solidFill>
                  <a:srgbClr val="09885A"/>
                </a:solidFill>
                <a:latin typeface="Consolas" panose="020B0609020204030204" pitchFamily="49" charset="0"/>
              </a:rPr>
              <a:t>2000</a:t>
            </a:r>
            <a:br>
              <a:rPr lang="en-US">
                <a:solidFill>
                  <a:srgbClr val="09885A"/>
                </a:solidFill>
                <a:highlight>
                  <a:srgbClr val="FFFF00"/>
                </a:highlight>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volumes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emptyDir</a:t>
            </a:r>
            <a:r>
              <a:rPr lang="en-US">
                <a:solidFill>
                  <a:srgbClr val="000000"/>
                </a:solidFill>
                <a:latin typeface="Consolas" panose="020B0609020204030204" pitchFamily="49" charset="0"/>
              </a:rPr>
              <a:t>: {}</a:t>
            </a:r>
            <a:br>
              <a:rPr lang="en-US">
                <a:solidFill>
                  <a:srgbClr val="09885A"/>
                </a:solidFill>
                <a:latin typeface="Consolas" panose="020B0609020204030204" pitchFamily="49" charset="0"/>
              </a:rPr>
            </a:br>
            <a:r>
              <a:rPr lang="en-US">
                <a:solidFill>
                  <a:srgbClr val="09885A"/>
                </a:solidFill>
                <a:latin typeface="Consolas" panose="020B0609020204030204" pitchFamily="49" charset="0"/>
              </a:rPr>
              <a:t>  </a:t>
            </a:r>
            <a:r>
              <a:rPr lang="en-US">
                <a:solidFill>
                  <a:srgbClr val="800000"/>
                </a:solidFill>
                <a:latin typeface="Consolas" panose="020B0609020204030204" pitchFamily="49" charset="0"/>
              </a:rPr>
              <a:t>containers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-demo</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image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ignite.azurecr.io/</a:t>
            </a:r>
            <a:r>
              <a:rPr lang="en-US" err="1">
                <a:solidFill>
                  <a:srgbClr val="0000FF"/>
                </a:solidFill>
                <a:latin typeface="Consolas" panose="020B0609020204030204" pitchFamily="49" charset="0"/>
              </a:rPr>
              <a:t>nginx</a:t>
            </a:r>
            <a:r>
              <a:rPr lang="en-US">
                <a:solidFill>
                  <a:srgbClr val="0000FF"/>
                </a:solidFill>
                <a:latin typeface="Consolas" panose="020B0609020204030204" pitchFamily="49" charset="0"/>
              </a:rPr>
              <a:t>-demo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volumeMounts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 </a:t>
            </a:r>
            <a:r>
              <a:rPr lang="en-US">
                <a:solidFill>
                  <a:srgbClr val="800000"/>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sec-</a:t>
            </a:r>
            <a:r>
              <a:rPr lang="en-US" err="1">
                <a:solidFill>
                  <a:srgbClr val="0000FF"/>
                </a:solidFill>
                <a:latin typeface="Consolas" panose="020B0609020204030204" pitchFamily="49" charset="0"/>
              </a:rPr>
              <a:t>ctx</a:t>
            </a:r>
            <a:r>
              <a:rPr lang="en-US">
                <a:solidFill>
                  <a:srgbClr val="0000FF"/>
                </a:solidFill>
                <a:latin typeface="Consolas" panose="020B0609020204030204" pitchFamily="49" charset="0"/>
              </a:rPr>
              <a:t>-vol</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mountPath</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/data/demo</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err="1">
                <a:solidFill>
                  <a:srgbClr val="800000"/>
                </a:solidFill>
                <a:latin typeface="Consolas" panose="020B0609020204030204" pitchFamily="49" charset="0"/>
              </a:rPr>
              <a:t>securityContext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highlight>
                  <a:srgbClr val="00FF00"/>
                </a:highlight>
                <a:latin typeface="Consolas" panose="020B0609020204030204" pitchFamily="49" charset="0"/>
              </a:rPr>
              <a:t>runAsUser</a:t>
            </a:r>
            <a:r>
              <a:rPr lang="en-US">
                <a:solidFill>
                  <a:srgbClr val="000000"/>
                </a:solidFill>
                <a:highlight>
                  <a:srgbClr val="00FF00"/>
                </a:highlight>
                <a:latin typeface="Consolas" panose="020B0609020204030204" pitchFamily="49" charset="0"/>
              </a:rPr>
              <a:t>: </a:t>
            </a:r>
            <a:r>
              <a:rPr lang="en-US">
                <a:solidFill>
                  <a:srgbClr val="09885A"/>
                </a:solidFill>
                <a:highlight>
                  <a:srgbClr val="00FF00"/>
                </a:highlight>
                <a:latin typeface="Consolas" panose="020B0609020204030204" pitchFamily="49" charset="0"/>
              </a:rPr>
              <a:t>2000</a:t>
            </a:r>
            <a:br>
              <a:rPr lang="en-US">
                <a:solidFill>
                  <a:srgbClr val="09885A"/>
                </a:solidFill>
                <a:highlight>
                  <a:srgbClr val="00FF00"/>
                </a:highlight>
                <a:latin typeface="Consolas" panose="020B0609020204030204" pitchFamily="49" charset="0"/>
              </a:rPr>
            </a:br>
            <a:r>
              <a:rPr lang="en-US">
                <a:solidFill>
                  <a:srgbClr val="09885A"/>
                </a:solidFill>
                <a:latin typeface="Consolas" panose="020B0609020204030204" pitchFamily="49" charset="0"/>
              </a:rPr>
              <a:t>      </a:t>
            </a:r>
            <a:r>
              <a:rPr lang="en-US" err="1">
                <a:solidFill>
                  <a:srgbClr val="800000"/>
                </a:solidFill>
                <a:latin typeface="Consolas" panose="020B0609020204030204" pitchFamily="49" charset="0"/>
              </a:rPr>
              <a:t>allowPrivilegeEscalation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false</a:t>
            </a: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800000"/>
                </a:solidFill>
                <a:latin typeface="Consolas" panose="020B0609020204030204" pitchFamily="49" charset="0"/>
              </a:rPr>
              <a:t>capabilities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add</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"NET_ADMIN"</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"SYS_TIME"</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err="1">
                <a:solidFill>
                  <a:srgbClr val="800000"/>
                </a:solidFill>
                <a:latin typeface="Consolas" panose="020B0609020204030204" pitchFamily="49" charset="0"/>
              </a:rPr>
              <a:t>seLinuxOptions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level</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"s0:c123,c456"</a:t>
            </a:r>
            <a:endParaRPr lang="en-US"/>
          </a:p>
        </p:txBody>
      </p:sp>
    </p:spTree>
    <p:extLst>
      <p:ext uri="{BB962C8B-B14F-4D97-AF65-F5344CB8AC3E}">
        <p14:creationId xmlns:p14="http://schemas.microsoft.com/office/powerpoint/2010/main" val="29208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Pod Level – Pod Security Policies</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1429008" cy="5716462"/>
          </a:xfrm>
          <a:solidFill>
            <a:srgbClr val="F2F2F2"/>
          </a:solidFill>
        </p:spPr>
        <p:txBody>
          <a:bodyPr>
            <a:noAutofit/>
          </a:bodyPr>
          <a:lstStyle/>
          <a:p>
            <a:pPr marL="0" indent="0">
              <a:buNone/>
            </a:pPr>
            <a:r>
              <a:rPr lang="en-US" sz="950" dirty="0" err="1">
                <a:solidFill>
                  <a:srgbClr val="800000"/>
                </a:solidFill>
                <a:latin typeface="Consolas" panose="020B0609020204030204" pitchFamily="49" charset="0"/>
              </a:rPr>
              <a:t>apiVersion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policy/v1beta1</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kind</a:t>
            </a:r>
            <a:r>
              <a:rPr lang="en-US" sz="950" dirty="0">
                <a:solidFill>
                  <a:srgbClr val="000000"/>
                </a:solidFill>
                <a:latin typeface="Consolas" panose="020B0609020204030204" pitchFamily="49" charset="0"/>
              </a:rPr>
              <a:t>: </a:t>
            </a:r>
            <a:r>
              <a:rPr lang="en-US" sz="950" dirty="0" err="1">
                <a:solidFill>
                  <a:srgbClr val="0000FF"/>
                </a:solidFill>
                <a:latin typeface="Consolas" panose="020B0609020204030204" pitchFamily="49" charset="0"/>
              </a:rPr>
              <a:t>PodSecurityPolicy</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metadata</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restricted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annotations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allowedProfileNames</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seccomp.security.alpha.kubernetes.io/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'docker/default’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apparmor.security.beta.kubernetes.io/</a:t>
            </a:r>
            <a:r>
              <a:rPr lang="en-US" sz="950" dirty="0" err="1">
                <a:solidFill>
                  <a:srgbClr val="800000"/>
                </a:solidFill>
                <a:latin typeface="Consolas" panose="020B0609020204030204" pitchFamily="49" charset="0"/>
              </a:rPr>
              <a:t>defaultProfileName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'runtime/default’</a:t>
            </a:r>
            <a:br>
              <a:rPr lang="en-US" sz="950" dirty="0">
                <a:solidFill>
                  <a:srgbClr val="000000"/>
                </a:solidFill>
                <a:latin typeface="Consolas" panose="020B0609020204030204" pitchFamily="49" charset="0"/>
              </a:rPr>
            </a:br>
            <a:r>
              <a:rPr lang="en-US" sz="950" dirty="0">
                <a:solidFill>
                  <a:srgbClr val="800000"/>
                </a:solidFill>
                <a:latin typeface="Consolas" panose="020B0609020204030204" pitchFamily="49" charset="0"/>
              </a:rPr>
              <a:t>spec</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privileged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allowPrivilegeEscalation</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 </a:t>
            </a:r>
            <a:r>
              <a:rPr lang="en-US" sz="950" dirty="0">
                <a:solidFill>
                  <a:srgbClr val="008000"/>
                </a:solidFill>
                <a:latin typeface="Consolas" panose="020B0609020204030204" pitchFamily="49" charset="0"/>
              </a:rPr>
              <a:t># Required to prevent escalations to root.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requiredDropCapabilities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This is redundant with non-root + disallow privilege escalation,</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but we can provide it for defense in depth.</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ALL</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volumes</a:t>
            </a:r>
            <a:r>
              <a:rPr lang="en-US" sz="950" dirty="0">
                <a:solidFill>
                  <a:srgbClr val="000000"/>
                </a:solidFill>
                <a:latin typeface="Consolas" panose="020B0609020204030204" pitchFamily="49" charset="0"/>
              </a:rPr>
              <a:t>: </a:t>
            </a:r>
            <a:r>
              <a:rPr lang="en-US" sz="950" dirty="0">
                <a:solidFill>
                  <a:srgbClr val="008000"/>
                </a:solidFill>
                <a:latin typeface="Consolas" panose="020B0609020204030204" pitchFamily="49" charset="0"/>
              </a:rPr>
              <a:t># Allow core volume types.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configMap</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emptyDir</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'projected’</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'secret’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downwardAPI</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persistentVolumeClaim</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Assume that </a:t>
            </a:r>
            <a:r>
              <a:rPr lang="en-US" sz="950" dirty="0" err="1">
                <a:solidFill>
                  <a:srgbClr val="008000"/>
                </a:solidFill>
                <a:latin typeface="Consolas" panose="020B0609020204030204" pitchFamily="49" charset="0"/>
              </a:rPr>
              <a:t>persistentVolumes</a:t>
            </a:r>
            <a:r>
              <a:rPr lang="en-US" sz="950" dirty="0">
                <a:solidFill>
                  <a:srgbClr val="008000"/>
                </a:solidFill>
                <a:latin typeface="Consolas" panose="020B0609020204030204" pitchFamily="49" charset="0"/>
              </a:rPr>
              <a:t> set up by the cluster admin are safe to use.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hostNetwork</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hostIPC</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hostPID</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runAsUser</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MustRunAsNonRoot</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Require the container to run without root privileges.</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seLinux</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RunAsAny</a:t>
            </a:r>
            <a:r>
              <a:rPr lang="en-US" sz="950" dirty="0">
                <a:solidFill>
                  <a:srgbClr val="0000FF"/>
                </a:solidFill>
                <a:latin typeface="Consolas" panose="020B0609020204030204" pitchFamily="49" charset="0"/>
              </a:rPr>
              <a:t>’ </a:t>
            </a:r>
            <a:r>
              <a:rPr lang="en-US" sz="950" dirty="0">
                <a:solidFill>
                  <a:srgbClr val="008000"/>
                </a:solidFill>
                <a:latin typeface="Consolas" panose="020B0609020204030204" pitchFamily="49" charset="0"/>
              </a:rPr>
              <a:t># This policy assumes the nodes are using </a:t>
            </a:r>
            <a:r>
              <a:rPr lang="en-US" sz="950" dirty="0" err="1">
                <a:solidFill>
                  <a:srgbClr val="008000"/>
                </a:solidFill>
                <a:latin typeface="Consolas" panose="020B0609020204030204" pitchFamily="49" charset="0"/>
              </a:rPr>
              <a:t>AppArmor</a:t>
            </a:r>
            <a:r>
              <a:rPr lang="en-US" sz="950" dirty="0">
                <a:solidFill>
                  <a:srgbClr val="008000"/>
                </a:solidFill>
                <a:latin typeface="Consolas" panose="020B0609020204030204" pitchFamily="49" charset="0"/>
              </a:rPr>
              <a:t> rather than </a:t>
            </a:r>
            <a:r>
              <a:rPr lang="en-US" sz="950" dirty="0" err="1">
                <a:solidFill>
                  <a:srgbClr val="008000"/>
                </a:solidFill>
                <a:latin typeface="Consolas" panose="020B0609020204030204" pitchFamily="49" charset="0"/>
              </a:rPr>
              <a:t>SELinux</a:t>
            </a:r>
            <a:r>
              <a:rPr lang="en-US" sz="950" dirty="0">
                <a:solidFill>
                  <a:srgbClr val="008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supplementalGroups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err="1">
                <a:solidFill>
                  <a:srgbClr val="800000"/>
                </a:solidFill>
                <a:latin typeface="Consolas" panose="020B0609020204030204" pitchFamily="49" charset="0"/>
              </a:rPr>
              <a:t>fsGroup</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rule</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a:t>
            </a:r>
            <a:r>
              <a:rPr lang="en-US" sz="950" dirty="0" err="1">
                <a:solidFill>
                  <a:srgbClr val="0000FF"/>
                </a:solidFill>
                <a:latin typeface="Consolas" panose="020B0609020204030204" pitchFamily="49" charset="0"/>
              </a:rPr>
              <a:t>MustRunAs</a:t>
            </a:r>
            <a:r>
              <a:rPr lang="en-US" sz="950" dirty="0">
                <a:solidFill>
                  <a:srgbClr val="0000FF"/>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a:t>
            </a:r>
            <a:r>
              <a:rPr lang="en-US" sz="950" dirty="0">
                <a:solidFill>
                  <a:srgbClr val="800000"/>
                </a:solidFill>
                <a:latin typeface="Consolas" panose="020B0609020204030204" pitchFamily="49" charset="0"/>
              </a:rPr>
              <a:t>ranges</a:t>
            </a:r>
            <a:r>
              <a:rPr lang="en-US" sz="950" dirty="0">
                <a:solidFill>
                  <a:srgbClr val="000000"/>
                </a:solidFill>
                <a:latin typeface="Consolas" panose="020B0609020204030204" pitchFamily="49" charset="0"/>
              </a:rPr>
              <a:t>:</a:t>
            </a:r>
            <a:br>
              <a:rPr lang="en-US" sz="950" dirty="0">
                <a:solidFill>
                  <a:srgbClr val="000000"/>
                </a:solidFill>
                <a:latin typeface="Consolas" panose="020B0609020204030204" pitchFamily="49" charset="0"/>
              </a:rPr>
            </a:br>
            <a:r>
              <a:rPr lang="en-US" sz="950" dirty="0">
                <a:solidFill>
                  <a:srgbClr val="000000"/>
                </a:solidFill>
                <a:latin typeface="Consolas" panose="020B0609020204030204" pitchFamily="49" charset="0"/>
              </a:rPr>
              <a:t>      - </a:t>
            </a:r>
            <a:r>
              <a:rPr lang="en-US" sz="950" dirty="0">
                <a:solidFill>
                  <a:srgbClr val="800000"/>
                </a:solidFill>
                <a:latin typeface="Consolas" panose="020B0609020204030204" pitchFamily="49" charset="0"/>
              </a:rPr>
              <a:t>min</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1     </a:t>
            </a:r>
            <a:r>
              <a:rPr lang="en-US" sz="950" dirty="0">
                <a:solidFill>
                  <a:srgbClr val="008000"/>
                </a:solidFill>
                <a:latin typeface="Consolas" panose="020B0609020204030204" pitchFamily="49" charset="0"/>
              </a:rPr>
              <a:t># Forbid adding the root group.</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a:solidFill>
                  <a:srgbClr val="800000"/>
                </a:solidFill>
                <a:latin typeface="Consolas" panose="020B0609020204030204" pitchFamily="49" charset="0"/>
              </a:rPr>
              <a:t>max</a:t>
            </a:r>
            <a:r>
              <a:rPr lang="en-US" sz="950" dirty="0">
                <a:solidFill>
                  <a:srgbClr val="000000"/>
                </a:solidFill>
                <a:latin typeface="Consolas" panose="020B0609020204030204" pitchFamily="49" charset="0"/>
              </a:rPr>
              <a:t>: </a:t>
            </a:r>
            <a:r>
              <a:rPr lang="en-US" sz="950" dirty="0">
                <a:solidFill>
                  <a:srgbClr val="09885A"/>
                </a:solidFill>
                <a:latin typeface="Consolas" panose="020B0609020204030204" pitchFamily="49" charset="0"/>
              </a:rPr>
              <a:t>65535</a:t>
            </a:r>
            <a:br>
              <a:rPr lang="en-US" sz="950" dirty="0">
                <a:solidFill>
                  <a:srgbClr val="09885A"/>
                </a:solidFill>
                <a:latin typeface="Consolas" panose="020B0609020204030204" pitchFamily="49" charset="0"/>
              </a:rPr>
            </a:br>
            <a:r>
              <a:rPr lang="en-US" sz="950" dirty="0">
                <a:solidFill>
                  <a:srgbClr val="09885A"/>
                </a:solidFill>
                <a:latin typeface="Consolas" panose="020B0609020204030204" pitchFamily="49" charset="0"/>
              </a:rPr>
              <a:t>  </a:t>
            </a:r>
            <a:r>
              <a:rPr lang="en-US" sz="950" dirty="0" err="1">
                <a:solidFill>
                  <a:srgbClr val="800000"/>
                </a:solidFill>
                <a:latin typeface="Consolas" panose="020B0609020204030204" pitchFamily="49" charset="0"/>
              </a:rPr>
              <a:t>readOnlyRootFilesystem</a:t>
            </a:r>
            <a:r>
              <a:rPr lang="en-US" sz="950" dirty="0">
                <a:solidFill>
                  <a:srgbClr val="000000"/>
                </a:solidFill>
                <a:latin typeface="Consolas" panose="020B0609020204030204" pitchFamily="49" charset="0"/>
              </a:rPr>
              <a:t>: </a:t>
            </a:r>
            <a:r>
              <a:rPr lang="en-US" sz="950" dirty="0">
                <a:solidFill>
                  <a:srgbClr val="0000FF"/>
                </a:solidFill>
                <a:latin typeface="Consolas" panose="020B0609020204030204" pitchFamily="49" charset="0"/>
              </a:rPr>
              <a:t>false</a:t>
            </a:r>
            <a:endParaRPr lang="en-US" sz="9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47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Cluster </a:t>
            </a:r>
            <a:r>
              <a:rPr lang="en-US" err="1">
                <a:gradFill>
                  <a:gsLst>
                    <a:gs pos="1250">
                      <a:srgbClr val="1A1A1A"/>
                    </a:gs>
                    <a:gs pos="100000">
                      <a:srgbClr val="1A1A1A"/>
                    </a:gs>
                  </a:gsLst>
                  <a:lin ang="5400000" scaled="0"/>
                </a:gradFill>
                <a:latin typeface="Segoe UI Semibold"/>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pPr>
            <a:r>
              <a:rPr lang="en-US" sz="2000">
                <a:latin typeface="Segoe UI" panose="020B0502040204020203" pitchFamily="34" charset="0"/>
                <a:cs typeface="Segoe UI" panose="020B0502040204020203" pitchFamily="34" charset="0"/>
              </a:rPr>
              <a:t>Scales nodes based on pending pods</a:t>
            </a:r>
          </a:p>
          <a:p>
            <a:pPr>
              <a:lnSpc>
                <a:spcPct val="100000"/>
              </a:lnSpc>
              <a:buClr>
                <a:schemeClr val="tx1"/>
              </a:buClr>
            </a:pPr>
            <a:r>
              <a:rPr lang="en-US" sz="2000">
                <a:latin typeface="Segoe UI" panose="020B0502040204020203" pitchFamily="34" charset="0"/>
                <a:cs typeface="Segoe UI" panose="020B0502040204020203" pitchFamily="34" charset="0"/>
              </a:rPr>
              <a:t>Scale up and scale down</a:t>
            </a:r>
          </a:p>
          <a:p>
            <a:pPr>
              <a:lnSpc>
                <a:spcPct val="100000"/>
              </a:lnSpc>
              <a:buClr>
                <a:schemeClr val="tx1"/>
              </a:buClr>
            </a:pPr>
            <a:r>
              <a:rPr lang="en-US" sz="2000">
                <a:latin typeface="Segoe UI" panose="020B0502040204020203" pitchFamily="34" charset="0"/>
                <a:cs typeface="Segoe UI" panose="020B0502040204020203" pitchFamily="34" charset="0"/>
              </a:rPr>
              <a:t>Reduces dependency on monitoring</a:t>
            </a:r>
          </a:p>
          <a:p>
            <a:pPr>
              <a:lnSpc>
                <a:spcPct val="100000"/>
              </a:lnSpc>
              <a:buClr>
                <a:schemeClr val="tx1"/>
              </a:buClr>
            </a:pPr>
            <a:r>
              <a:rPr lang="en-US" sz="2000">
                <a:latin typeface="Segoe UI" panose="020B0502040204020203" pitchFamily="34" charset="0"/>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fontAlgn="base">
                <a:spcBef>
                  <a:spcPct val="0"/>
                </a:spcBef>
                <a:spcAft>
                  <a:spcPct val="0"/>
                </a:spcAft>
              </a:pPr>
              <a:r>
                <a:rPr lang="en-US" sz="1000">
                  <a:ln w="3175">
                    <a:noFill/>
                  </a:ln>
                  <a:solidFill>
                    <a:srgbClr val="000000"/>
                  </a:solidFill>
                  <a:latin typeface="Segoe UI Semibold" panose="020B0702040204020203" pitchFamily="34" charset="0"/>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4"/>
              </a:pPr>
              <a:r>
                <a:rPr lang="en-US" sz="800" spc="0">
                  <a:solidFill>
                    <a:srgbClr val="0078D7"/>
                  </a:solidFill>
                  <a:latin typeface="Segoe UI Semibold" panose="020B0702040204020203" pitchFamily="34" charset="0"/>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3"/>
              </a:pPr>
              <a:r>
                <a:rPr lang="en-US" sz="800" spc="0">
                  <a:solidFill>
                    <a:srgbClr val="0078D7"/>
                  </a:solidFill>
                  <a:latin typeface="Segoe UI Semibold" panose="020B0702040204020203" pitchFamily="34" charset="0"/>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startAt="2"/>
              </a:pPr>
              <a:r>
                <a:rPr lang="en-US" sz="800" spc="0">
                  <a:solidFill>
                    <a:srgbClr val="0078D7"/>
                  </a:solidFill>
                  <a:latin typeface="Segoe UI Semibold" panose="020B0702040204020203" pitchFamily="34" charset="0"/>
                  <a:cs typeface="Segoe UI Semibold" panose="020B0702040204020203" pitchFamily="34" charset="0"/>
                </a:rPr>
                <a:t>Additional </a:t>
              </a:r>
              <a:br>
                <a:rPr lang="en-US" sz="800" spc="0">
                  <a:solidFill>
                    <a:srgbClr val="0078D7"/>
                  </a:solidFill>
                  <a:latin typeface="Segoe UI Semibold" panose="020B0702040204020203" pitchFamily="34" charset="0"/>
                  <a:cs typeface="Segoe UI Semibold" panose="020B0702040204020203" pitchFamily="34" charset="0"/>
                </a:rPr>
              </a:br>
              <a:r>
                <a:rPr lang="en-US" sz="800" spc="0">
                  <a:solidFill>
                    <a:srgbClr val="0078D7"/>
                  </a:solidFill>
                  <a:latin typeface="Segoe UI Semibold" panose="020B0702040204020203" pitchFamily="34" charset="0"/>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indent="-137160">
                <a:lnSpc>
                  <a:spcPct val="100000"/>
                </a:lnSpc>
                <a:buFont typeface="+mj-lt"/>
                <a:buAutoNum type="arabicPeriod"/>
              </a:pPr>
              <a:r>
                <a:rPr lang="en-US" sz="800" spc="0">
                  <a:solidFill>
                    <a:srgbClr val="0078D7"/>
                  </a:solidFill>
                  <a:latin typeface="Segoe UI Semibold" panose="020B0702040204020203" pitchFamily="34" charset="0"/>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r>
              <a:rPr lang="en-US"/>
              <a:t>AKS Cluster</a:t>
            </a:r>
          </a:p>
        </p:txBody>
      </p:sp>
    </p:spTree>
    <p:extLst>
      <p:ext uri="{BB962C8B-B14F-4D97-AF65-F5344CB8AC3E}">
        <p14:creationId xmlns:p14="http://schemas.microsoft.com/office/powerpoint/2010/main" val="33387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044716" y="1786975"/>
            <a:ext cx="8102569" cy="4174492"/>
            <a:chOff x="3083295" y="1991166"/>
            <a:chExt cx="8102569" cy="4174492"/>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1166"/>
              <a:ext cx="878110" cy="1136844"/>
              <a:chOff x="2150840" y="2128326"/>
              <a:chExt cx="878110" cy="1136844"/>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1166"/>
              <a:ext cx="878110" cy="1136844"/>
              <a:chOff x="2150840" y="2128326"/>
              <a:chExt cx="878110" cy="1136844"/>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28814"/>
              <a:ext cx="878110" cy="1136844"/>
              <a:chOff x="2150840" y="2128326"/>
              <a:chExt cx="878110" cy="1136844"/>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28814"/>
              <a:ext cx="878110" cy="1136844"/>
              <a:chOff x="2150840" y="2128326"/>
              <a:chExt cx="878110" cy="1136844"/>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26041"/>
              <a:ext cx="811526" cy="1904743"/>
              <a:chOff x="3013714" y="2685080"/>
              <a:chExt cx="811526" cy="1904743"/>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685080"/>
                <a:ext cx="744450" cy="757933"/>
                <a:chOff x="3238504" y="1705910"/>
                <a:chExt cx="744450" cy="757933"/>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31890"/>
                <a:ext cx="811526" cy="757933"/>
                <a:chOff x="3238504" y="1705910"/>
                <a:chExt cx="811526" cy="757933"/>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Bursting with the ACI Connector/ Virtual </a:t>
            </a:r>
            <a:r>
              <a:rPr lang="en-US" err="1">
                <a:gradFill>
                  <a:gsLst>
                    <a:gs pos="1250">
                      <a:srgbClr val="1A1A1A"/>
                    </a:gs>
                    <a:gs pos="100000">
                      <a:srgbClr val="1A1A1A"/>
                    </a:gs>
                  </a:gsLst>
                  <a:lin ang="5400000" scaled="0"/>
                </a:gradFill>
                <a:latin typeface="Segoe UI Semibold"/>
              </a:rPr>
              <a:t>Kubelet</a:t>
            </a:r>
            <a:endParaRPr lang="en-US">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5029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A03DBF59-ECAD-43C9-B7E9-2B72FD05E07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gradFill>
                  <a:gsLst>
                    <a:gs pos="1250">
                      <a:srgbClr val="1A1A1A"/>
                    </a:gs>
                    <a:gs pos="100000">
                      <a:srgbClr val="1A1A1A"/>
                    </a:gs>
                  </a:gsLst>
                  <a:lin ang="5400000" scaled="0"/>
                </a:gradFill>
                <a:latin typeface="Segoe UI Semibold"/>
              </a:rPr>
              <a:t>Multi-Region Clusters</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24" name="Content Placeholder 2">
            <a:extLst>
              <a:ext uri="{FF2B5EF4-FFF2-40B4-BE49-F238E27FC236}">
                <a16:creationId xmlns:a16="http://schemas.microsoft.com/office/drawing/2014/main" id="{1DCF71F8-6CA7-4FD0-86CF-5D8545DC8549}"/>
              </a:ext>
            </a:extLst>
          </p:cNvPr>
          <p:cNvSpPr txBox="1">
            <a:spLocks/>
          </p:cNvSpPr>
          <p:nvPr/>
        </p:nvSpPr>
        <p:spPr>
          <a:xfrm>
            <a:off x="588263" y="1434370"/>
            <a:ext cx="5993512" cy="2195473"/>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Minimize downtime risk</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One live region</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Another backup</a:t>
            </a:r>
          </a:p>
          <a:p>
            <a:pPr marL="548640" lvl="1" indent="-274320">
              <a:lnSpc>
                <a:spcPct val="100000"/>
              </a:lnSpc>
              <a:spcBef>
                <a:spcPts val="1000"/>
              </a:spcBef>
              <a:buClr>
                <a:schemeClr val="tx1"/>
              </a:buClr>
            </a:pPr>
            <a:r>
              <a:rPr lang="en-US" sz="2000">
                <a:latin typeface="Segoe UI" panose="020B0502040204020203" pitchFamily="34" charset="0"/>
                <a:cs typeface="Segoe UI" panose="020B0502040204020203" pitchFamily="34" charset="0"/>
              </a:rPr>
              <a:t>Or weighted traffic</a:t>
            </a:r>
          </a:p>
          <a:p>
            <a:pPr>
              <a:lnSpc>
                <a:spcPct val="100000"/>
              </a:lnSpc>
              <a:spcBef>
                <a:spcPts val="1200"/>
              </a:spcBef>
              <a:buClr>
                <a:schemeClr val="tx1"/>
              </a:buClr>
            </a:pPr>
            <a:r>
              <a:rPr lang="en-US" sz="2000">
                <a:latin typeface="Segoe UI" panose="020B0502040204020203" pitchFamily="34" charset="0"/>
                <a:cs typeface="Segoe UI" panose="020B0502040204020203" pitchFamily="34" charset="0"/>
              </a:rPr>
              <a:t>A/B testing</a:t>
            </a:r>
          </a:p>
        </p:txBody>
      </p:sp>
      <p:grpSp>
        <p:nvGrpSpPr>
          <p:cNvPr id="14" name="Group 13">
            <a:extLst>
              <a:ext uri="{FF2B5EF4-FFF2-40B4-BE49-F238E27FC236}">
                <a16:creationId xmlns:a16="http://schemas.microsoft.com/office/drawing/2014/main" id="{376B9655-C4F9-4F5F-B241-460CB4D75AF1}"/>
              </a:ext>
            </a:extLst>
          </p:cNvPr>
          <p:cNvGrpSpPr/>
          <p:nvPr/>
        </p:nvGrpSpPr>
        <p:grpSpPr>
          <a:xfrm>
            <a:off x="5871597" y="1639413"/>
            <a:ext cx="5431155" cy="4048955"/>
            <a:chOff x="5871597" y="1577267"/>
            <a:chExt cx="5431155" cy="4048955"/>
          </a:xfrm>
        </p:grpSpPr>
        <p:grpSp>
          <p:nvGrpSpPr>
            <p:cNvPr id="4" name="Group 3">
              <a:extLst>
                <a:ext uri="{FF2B5EF4-FFF2-40B4-BE49-F238E27FC236}">
                  <a16:creationId xmlns:a16="http://schemas.microsoft.com/office/drawing/2014/main" id="{C124A857-16FC-40BB-B226-6E6A2F2E10EC}"/>
                </a:ext>
              </a:extLst>
            </p:cNvPr>
            <p:cNvGrpSpPr/>
            <p:nvPr/>
          </p:nvGrpSpPr>
          <p:grpSpPr>
            <a:xfrm>
              <a:off x="8148120" y="1577267"/>
              <a:ext cx="878110" cy="1291741"/>
              <a:chOff x="8062902" y="1577267"/>
              <a:chExt cx="878110" cy="1291741"/>
            </a:xfrm>
          </p:grpSpPr>
          <p:sp>
            <p:nvSpPr>
              <p:cNvPr id="26" name="Rectangle: Rounded Corners 118">
                <a:extLst>
                  <a:ext uri="{FF2B5EF4-FFF2-40B4-BE49-F238E27FC236}">
                    <a16:creationId xmlns:a16="http://schemas.microsoft.com/office/drawing/2014/main" id="{1BC24C91-52EE-4793-84B2-CF01FDCBA2B9}"/>
                  </a:ext>
                </a:extLst>
              </p:cNvPr>
              <p:cNvSpPr/>
              <p:nvPr/>
            </p:nvSpPr>
            <p:spPr bwMode="auto">
              <a:xfrm>
                <a:off x="8062902" y="1931674"/>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 name="Picture 2" descr="A close up of a sign&#10;&#10;Description generated with very high confidence">
                <a:extLst>
                  <a:ext uri="{FF2B5EF4-FFF2-40B4-BE49-F238E27FC236}">
                    <a16:creationId xmlns:a16="http://schemas.microsoft.com/office/drawing/2014/main" id="{558B2223-D88C-4BDE-AF42-C1E1B40D9E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0882" y="2119266"/>
                <a:ext cx="562150" cy="562150"/>
              </a:xfrm>
              <a:prstGeom prst="rect">
                <a:avLst/>
              </a:prstGeom>
            </p:spPr>
          </p:pic>
          <p:sp>
            <p:nvSpPr>
              <p:cNvPr id="25" name="Title 1">
                <a:extLst>
                  <a:ext uri="{FF2B5EF4-FFF2-40B4-BE49-F238E27FC236}">
                    <a16:creationId xmlns:a16="http://schemas.microsoft.com/office/drawing/2014/main" id="{8EAFEAD1-FF63-4E7B-A15F-4625AFEC24AA}"/>
                  </a:ext>
                </a:extLst>
              </p:cNvPr>
              <p:cNvSpPr txBox="1">
                <a:spLocks/>
              </p:cNvSpPr>
              <p:nvPr/>
            </p:nvSpPr>
            <p:spPr>
              <a:xfrm>
                <a:off x="8110231" y="1577267"/>
                <a:ext cx="78345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Traffic Manager</a:t>
                </a:r>
              </a:p>
            </p:txBody>
          </p:sp>
        </p:grpSp>
        <p:sp>
          <p:nvSpPr>
            <p:cNvPr id="27" name="Rectangle: Rounded Corners 118">
              <a:extLst>
                <a:ext uri="{FF2B5EF4-FFF2-40B4-BE49-F238E27FC236}">
                  <a16:creationId xmlns:a16="http://schemas.microsoft.com/office/drawing/2014/main" id="{2C158BE7-A504-49AB-B6CD-8E151A5D82F7}"/>
                </a:ext>
              </a:extLst>
            </p:cNvPr>
            <p:cNvSpPr/>
            <p:nvPr/>
          </p:nvSpPr>
          <p:spPr bwMode="auto">
            <a:xfrm>
              <a:off x="587159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3" name="Rectangle: Rounded Corners 118">
              <a:extLst>
                <a:ext uri="{FF2B5EF4-FFF2-40B4-BE49-F238E27FC236}">
                  <a16:creationId xmlns:a16="http://schemas.microsoft.com/office/drawing/2014/main" id="{AA5F28E0-D933-4132-A754-F0220F634F8B}"/>
                </a:ext>
              </a:extLst>
            </p:cNvPr>
            <p:cNvSpPr/>
            <p:nvPr/>
          </p:nvSpPr>
          <p:spPr bwMode="auto">
            <a:xfrm>
              <a:off x="9717107" y="3548888"/>
              <a:ext cx="1585645" cy="155577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10" name="Connector: Elbow 9">
              <a:extLst>
                <a:ext uri="{FF2B5EF4-FFF2-40B4-BE49-F238E27FC236}">
                  <a16:creationId xmlns:a16="http://schemas.microsoft.com/office/drawing/2014/main" id="{67B28682-E78D-4A64-BB30-DAC7F3B18779}"/>
                </a:ext>
              </a:extLst>
            </p:cNvPr>
            <p:cNvCxnSpPr>
              <a:stCxn id="26" idx="2"/>
              <a:endCxn id="27" idx="3"/>
            </p:cNvCxnSpPr>
            <p:nvPr/>
          </p:nvCxnSpPr>
          <p:spPr>
            <a:xfrm rot="5400000">
              <a:off x="7293326" y="3032925"/>
              <a:ext cx="1457766" cy="1129933"/>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3383313-9C38-4AB6-9B76-9FD0F2D05F74}"/>
                </a:ext>
              </a:extLst>
            </p:cNvPr>
            <p:cNvCxnSpPr>
              <a:cxnSpLocks/>
              <a:stCxn id="26" idx="2"/>
              <a:endCxn id="53" idx="1"/>
            </p:cNvCxnSpPr>
            <p:nvPr/>
          </p:nvCxnSpPr>
          <p:spPr>
            <a:xfrm rot="16200000" flipH="1">
              <a:off x="8423258" y="3032925"/>
              <a:ext cx="1457766" cy="112993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82817ABC-521E-408D-9968-C21A76265B0C}"/>
                </a:ext>
              </a:extLst>
            </p:cNvPr>
            <p:cNvSpPr txBox="1">
              <a:spLocks/>
            </p:cNvSpPr>
            <p:nvPr/>
          </p:nvSpPr>
          <p:spPr>
            <a:xfrm>
              <a:off x="587159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1</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1</a:t>
              </a:r>
            </a:p>
          </p:txBody>
        </p:sp>
        <p:sp>
          <p:nvSpPr>
            <p:cNvPr id="66" name="Title 1">
              <a:extLst>
                <a:ext uri="{FF2B5EF4-FFF2-40B4-BE49-F238E27FC236}">
                  <a16:creationId xmlns:a16="http://schemas.microsoft.com/office/drawing/2014/main" id="{21951AF0-87B8-4F71-8889-D9133B3A0522}"/>
                </a:ext>
              </a:extLst>
            </p:cNvPr>
            <p:cNvSpPr txBox="1">
              <a:spLocks/>
            </p:cNvSpPr>
            <p:nvPr/>
          </p:nvSpPr>
          <p:spPr>
            <a:xfrm>
              <a:off x="9717107" y="3195204"/>
              <a:ext cx="111574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Cluster 2</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Region 2</a:t>
              </a:r>
            </a:p>
          </p:txBody>
        </p:sp>
        <p:sp>
          <p:nvSpPr>
            <p:cNvPr id="13" name="Left Brace 12">
              <a:extLst>
                <a:ext uri="{FF2B5EF4-FFF2-40B4-BE49-F238E27FC236}">
                  <a16:creationId xmlns:a16="http://schemas.microsoft.com/office/drawing/2014/main" id="{BEAD6686-7285-49B0-AEA5-05620D3D7864}"/>
                </a:ext>
              </a:extLst>
            </p:cNvPr>
            <p:cNvSpPr/>
            <p:nvPr/>
          </p:nvSpPr>
          <p:spPr>
            <a:xfrm rot="16200000">
              <a:off x="8489519" y="3357531"/>
              <a:ext cx="195309" cy="384048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itle 1">
              <a:extLst>
                <a:ext uri="{FF2B5EF4-FFF2-40B4-BE49-F238E27FC236}">
                  <a16:creationId xmlns:a16="http://schemas.microsoft.com/office/drawing/2014/main" id="{E1B07A11-71CC-4733-A573-8C4F770755C5}"/>
                </a:ext>
              </a:extLst>
            </p:cNvPr>
            <p:cNvSpPr txBox="1">
              <a:spLocks/>
            </p:cNvSpPr>
            <p:nvPr/>
          </p:nvSpPr>
          <p:spPr>
            <a:xfrm>
              <a:off x="7879428" y="5472334"/>
              <a:ext cx="141549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paired regions</a:t>
              </a:r>
            </a:p>
          </p:txBody>
        </p:sp>
      </p:grpSp>
      <p:grpSp>
        <p:nvGrpSpPr>
          <p:cNvPr id="2" name="Group 1">
            <a:extLst>
              <a:ext uri="{FF2B5EF4-FFF2-40B4-BE49-F238E27FC236}">
                <a16:creationId xmlns:a16="http://schemas.microsoft.com/office/drawing/2014/main" id="{33802287-BEF9-4C33-AC90-6AA9D3F47190}"/>
              </a:ext>
            </a:extLst>
          </p:cNvPr>
          <p:cNvGrpSpPr/>
          <p:nvPr/>
        </p:nvGrpSpPr>
        <p:grpSpPr>
          <a:xfrm>
            <a:off x="10037340" y="3893760"/>
            <a:ext cx="940163" cy="931731"/>
            <a:chOff x="4721900" y="3734603"/>
            <a:chExt cx="671043" cy="633969"/>
          </a:xfrm>
        </p:grpSpPr>
        <p:sp>
          <p:nvSpPr>
            <p:cNvPr id="74" name="Freeform: Shape 73">
              <a:extLst>
                <a:ext uri="{FF2B5EF4-FFF2-40B4-BE49-F238E27FC236}">
                  <a16:creationId xmlns:a16="http://schemas.microsoft.com/office/drawing/2014/main" id="{7D9D5F3C-E5C7-47EF-94D0-D927C9685567}"/>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C7968B11-1231-453C-A1ED-4270FBDA1C63}"/>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91B9986C-4160-433E-B9CC-45DB0F9D82D3}"/>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1294A8CA-A107-4941-8D75-9D849BA8335F}"/>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0A6180AB-03FC-4BEA-AAAC-4C3B3BABA4D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9" name="Freeform: Shape 78">
              <a:extLst>
                <a:ext uri="{FF2B5EF4-FFF2-40B4-BE49-F238E27FC236}">
                  <a16:creationId xmlns:a16="http://schemas.microsoft.com/office/drawing/2014/main" id="{AD025A5B-6502-409B-84B0-95C11CC8E64C}"/>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5C49900E-0014-413E-8D06-8CE2535653A3}"/>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1" name="Group 80">
            <a:extLst>
              <a:ext uri="{FF2B5EF4-FFF2-40B4-BE49-F238E27FC236}">
                <a16:creationId xmlns:a16="http://schemas.microsoft.com/office/drawing/2014/main" id="{90D4E0C3-F6D6-4285-BCF8-AA699CDA009D}"/>
              </a:ext>
            </a:extLst>
          </p:cNvPr>
          <p:cNvGrpSpPr/>
          <p:nvPr/>
        </p:nvGrpSpPr>
        <p:grpSpPr>
          <a:xfrm>
            <a:off x="6155272" y="3893760"/>
            <a:ext cx="940163" cy="931731"/>
            <a:chOff x="4721900" y="3734603"/>
            <a:chExt cx="671043" cy="633969"/>
          </a:xfrm>
        </p:grpSpPr>
        <p:sp>
          <p:nvSpPr>
            <p:cNvPr id="82" name="Freeform: Shape 81">
              <a:extLst>
                <a:ext uri="{FF2B5EF4-FFF2-40B4-BE49-F238E27FC236}">
                  <a16:creationId xmlns:a16="http://schemas.microsoft.com/office/drawing/2014/main" id="{5668E545-8F8C-4C05-9820-509C75230BD4}"/>
                </a:ext>
              </a:extLst>
            </p:cNvPr>
            <p:cNvSpPr/>
            <p:nvPr/>
          </p:nvSpPr>
          <p:spPr>
            <a:xfrm>
              <a:off x="4837312"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FE722FFD-067B-499A-B90F-0DC81EDE5E98}"/>
                </a:ext>
              </a:extLst>
            </p:cNvPr>
            <p:cNvSpPr/>
            <p:nvPr/>
          </p:nvSpPr>
          <p:spPr>
            <a:xfrm>
              <a:off x="5087106" y="3734603"/>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ED21884C-BC6A-46E1-AE9A-D517ABC10DA8}"/>
                </a:ext>
              </a:extLst>
            </p:cNvPr>
            <p:cNvSpPr/>
            <p:nvPr/>
          </p:nvSpPr>
          <p:spPr>
            <a:xfrm>
              <a:off x="472190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A0E6702C-D16C-4089-8394-DDB40D70971E}"/>
                </a:ext>
              </a:extLst>
            </p:cNvPr>
            <p:cNvSpPr/>
            <p:nvPr/>
          </p:nvSpPr>
          <p:spPr>
            <a:xfrm>
              <a:off x="4962210"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B1412CC-374C-4566-B171-8FA152F8EAC6}"/>
                </a:ext>
              </a:extLst>
            </p:cNvPr>
            <p:cNvSpPr/>
            <p:nvPr/>
          </p:nvSpPr>
          <p:spPr>
            <a:xfrm>
              <a:off x="5202521" y="3947244"/>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B932E607-92AD-49F3-AA24-23BB01EB77EB}"/>
                </a:ext>
              </a:extLst>
            </p:cNvPr>
            <p:cNvSpPr/>
            <p:nvPr/>
          </p:nvSpPr>
          <p:spPr>
            <a:xfrm>
              <a:off x="4837312"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70C3A288-CAA8-4253-9A22-367CC12782F9}"/>
                </a:ext>
              </a:extLst>
            </p:cNvPr>
            <p:cNvSpPr/>
            <p:nvPr/>
          </p:nvSpPr>
          <p:spPr>
            <a:xfrm>
              <a:off x="5087106" y="4159885"/>
              <a:ext cx="190422" cy="20868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21643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8A5-36B2-4912-9FEA-AA53C28FC756}"/>
              </a:ext>
            </a:extLst>
          </p:cNvPr>
          <p:cNvSpPr>
            <a:spLocks noGrp="1"/>
          </p:cNvSpPr>
          <p:nvPr>
            <p:ph type="title"/>
          </p:nvPr>
        </p:nvSpPr>
        <p:spPr>
          <a:xfrm>
            <a:off x="314317" y="815497"/>
            <a:ext cx="4795873" cy="3179075"/>
          </a:xfrm>
        </p:spPr>
        <p:txBody>
          <a:bodyPr/>
          <a:lstStyle/>
          <a:p>
            <a:r>
              <a:rPr lang="de-DE" dirty="0"/>
              <a:t>Feedback </a:t>
            </a:r>
            <a:r>
              <a:rPr lang="de-DE" dirty="0" err="1"/>
              <a:t>is</a:t>
            </a:r>
            <a:r>
              <a:rPr lang="de-DE" dirty="0"/>
              <a:t> </a:t>
            </a:r>
            <a:r>
              <a:rPr lang="de-DE" dirty="0" err="1"/>
              <a:t>welcome</a:t>
            </a:r>
            <a:r>
              <a:rPr lang="de-DE" dirty="0"/>
              <a:t>...</a:t>
            </a:r>
            <a:br>
              <a:rPr lang="de-DE" dirty="0"/>
            </a:br>
            <a:br>
              <a:rPr lang="de-DE" dirty="0"/>
            </a:br>
            <a:r>
              <a:rPr lang="de-DE" sz="2800" dirty="0">
                <a:hlinkClick r:id="rId2"/>
              </a:rPr>
              <a:t>https://aka.ms/aks-oct18hh-fb</a:t>
            </a:r>
            <a:br>
              <a:rPr lang="de-DE" sz="2800" dirty="0"/>
            </a:br>
            <a:endParaRPr lang="de-DE" dirty="0"/>
          </a:p>
        </p:txBody>
      </p:sp>
      <p:pic>
        <p:nvPicPr>
          <p:cNvPr id="10" name="Picture Placeholder 9">
            <a:extLst>
              <a:ext uri="{FF2B5EF4-FFF2-40B4-BE49-F238E27FC236}">
                <a16:creationId xmlns:a16="http://schemas.microsoft.com/office/drawing/2014/main" id="{37CEE884-33AC-466E-B838-CC13A55017F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8" name="Shape 70">
            <a:extLst>
              <a:ext uri="{FF2B5EF4-FFF2-40B4-BE49-F238E27FC236}">
                <a16:creationId xmlns:a16="http://schemas.microsoft.com/office/drawing/2014/main" id="{CF1F843A-6ADE-4891-91C3-6395E769DAAA}"/>
              </a:ext>
            </a:extLst>
          </p:cNvPr>
          <p:cNvPicPr preferRelativeResize="0"/>
          <p:nvPr/>
        </p:nvPicPr>
        <p:blipFill>
          <a:blip r:embed="rId4" cstate="email">
            <a:extLst>
              <a:ext uri="{28A0092B-C50C-407E-A947-70E740481C1C}">
                <a14:useLocalDpi xmlns:a14="http://schemas.microsoft.com/office/drawing/2010/main"/>
              </a:ext>
            </a:extLst>
          </a:blip>
          <a:stretch>
            <a:fillRect/>
          </a:stretch>
        </p:blipFill>
        <p:spPr>
          <a:xfrm>
            <a:off x="453262" y="4636678"/>
            <a:ext cx="1739863" cy="1739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885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The Challenges</a:t>
            </a:r>
            <a:endParaRPr lang="en-US" dirty="0"/>
          </a:p>
        </p:txBody>
      </p:sp>
      <p:sp>
        <p:nvSpPr>
          <p:cNvPr id="3" name="Textplatzhalter 2">
            <a:extLst>
              <a:ext uri="{FF2B5EF4-FFF2-40B4-BE49-F238E27FC236}">
                <a16:creationId xmlns:a16="http://schemas.microsoft.com/office/drawing/2014/main" id="{C7EB2041-992E-467F-9A02-3952C03ECE4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4373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697218"/>
            <a:ext cx="5943600" cy="836319"/>
          </a:xfrm>
        </p:spPr>
        <p:txBody>
          <a:bodyPr/>
          <a:lstStyle/>
          <a:p>
            <a:r>
              <a:rPr lang="en-US" b="1" dirty="0"/>
              <a:t>Project Unicorn</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64920" y="3996266"/>
            <a:ext cx="6382285" cy="553998"/>
          </a:xfrm>
        </p:spPr>
        <p:txBody>
          <a:bodyPr vert="horz" wrap="square" lIns="0" tIns="0" rIns="0" bIns="0" rtlCol="0" anchor="t">
            <a:spAutoFit/>
          </a:bodyPr>
          <a:lstStyle/>
          <a:p>
            <a:r>
              <a:rPr lang="en-US" dirty="0"/>
              <a:t>Kubernetes AAD Integration / </a:t>
            </a:r>
            <a:br>
              <a:rPr lang="en-US" dirty="0"/>
            </a:br>
            <a:r>
              <a:rPr lang="en-US" dirty="0"/>
              <a:t>Resource Based Access Control</a:t>
            </a:r>
          </a:p>
        </p:txBody>
      </p:sp>
    </p:spTree>
    <p:extLst>
      <p:ext uri="{BB962C8B-B14F-4D97-AF65-F5344CB8AC3E}">
        <p14:creationId xmlns:p14="http://schemas.microsoft.com/office/powerpoint/2010/main" val="24642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4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4" ma:contentTypeDescription="Create a new document." ma:contentTypeScope="" ma:versionID="afd2b7e5a8829b2d8844edc1df6e5b7f">
  <xsd:schema xmlns:xsd="http://www.w3.org/2001/XMLSchema" xmlns:xs="http://www.w3.org/2001/XMLSchema" xmlns:p="http://schemas.microsoft.com/office/2006/metadata/properties" xmlns:ns2="e98ef842-f7d1-4786-a5e9-aedb9878a086" xmlns:ns3="ee0c07ee-a339-4080-b4a6-288750fc7732" targetNamespace="http://schemas.microsoft.com/office/2006/metadata/properties" ma:root="true" ma:fieldsID="3f6d9bf864c135cb5c45973ae9568d12" ns2:_="" ns3:_="">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2A9477-6E8B-41C4-8BAA-853385D7E78D}">
  <ds:schemaRefs>
    <ds:schemaRef ds:uri="http://purl.org/dc/dcmitype/"/>
    <ds:schemaRef ds:uri="e98ef842-f7d1-4786-a5e9-aedb9878a086"/>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ee0c07ee-a339-4080-b4a6-288750fc7732"/>
    <ds:schemaRef ds:uri="http://www.w3.org/XML/1998/namespace"/>
  </ds:schemaRefs>
</ds:datastoreItem>
</file>

<file path=customXml/itemProps2.xml><?xml version="1.0" encoding="utf-8"?>
<ds:datastoreItem xmlns:ds="http://schemas.openxmlformats.org/officeDocument/2006/customXml" ds:itemID="{4FE18108-2A77-49F1-A954-FB5C81E3D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8ef842-f7d1-4786-a5e9-aedb9878a086"/>
    <ds:schemaRef ds:uri="ee0c07ee-a339-4080-b4a6-288750fc77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59C019-FD85-4801-ABE4-F0EA91809A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504</TotalTime>
  <Words>3630</Words>
  <Application>Microsoft Macintosh PowerPoint</Application>
  <PresentationFormat>Widescreen</PresentationFormat>
  <Paragraphs>859</Paragraphs>
  <Slides>67</Slides>
  <Notes>49</Notes>
  <HiddenSlides>2</HiddenSlides>
  <MMClips>0</MMClips>
  <ScaleCrop>false</ScaleCrop>
  <HeadingPairs>
    <vt:vector size="6" baseType="variant">
      <vt:variant>
        <vt:lpstr>Fonts Used</vt:lpstr>
      </vt:variant>
      <vt:variant>
        <vt:i4>15</vt:i4>
      </vt:variant>
      <vt:variant>
        <vt:lpstr>Theme</vt:lpstr>
      </vt:variant>
      <vt:variant>
        <vt:i4>13</vt:i4>
      </vt:variant>
      <vt:variant>
        <vt:lpstr>Slide Titles</vt:lpstr>
      </vt:variant>
      <vt:variant>
        <vt:i4>67</vt:i4>
      </vt:variant>
    </vt:vector>
  </HeadingPairs>
  <TitlesOfParts>
    <vt:vector size="95" baseType="lpstr">
      <vt:lpstr>Arial</vt:lpstr>
      <vt:lpstr>Calibri</vt:lpstr>
      <vt:lpstr>Consolas</vt:lpstr>
      <vt:lpstr>Courier New</vt:lpstr>
      <vt:lpstr>Menlo</vt:lpstr>
      <vt:lpstr>Quattrocento Sans</vt:lpstr>
      <vt:lpstr>Segoe UI</vt:lpstr>
      <vt:lpstr>Segoe UI Black</vt:lpstr>
      <vt:lpstr>Segoe UI Light</vt:lpstr>
      <vt:lpstr>Segoe UI Semibold</vt:lpstr>
      <vt:lpstr>Segoe UI Semilight</vt:lpstr>
      <vt:lpstr>Symbol</vt:lpstr>
      <vt:lpstr>Wingdings</vt:lpstr>
      <vt:lpstr>Work Sans</vt:lpstr>
      <vt:lpstr>Work Sans Light</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2_WHITE TEMPLATE</vt:lpstr>
      <vt:lpstr>1_5-50113_Microsoft_Ready_Light_Template</vt:lpstr>
      <vt:lpstr>2_5-50109_Microsoft_Light_Template</vt:lpstr>
      <vt:lpstr>6_WHITE TEMPLATE</vt:lpstr>
      <vt:lpstr>Jacquenetta template</vt:lpstr>
      <vt:lpstr>Server and Cloud 2013</vt:lpstr>
      <vt:lpstr>Advanced Kubernetes Bootcamp</vt:lpstr>
      <vt:lpstr>What we are going to learn...Day #1</vt:lpstr>
      <vt:lpstr>What we are going to learn...Day #2</vt:lpstr>
      <vt:lpstr>Where to find everything...?</vt:lpstr>
      <vt:lpstr>Who we are…</vt:lpstr>
      <vt:lpstr>Who are we dealing with...? </vt:lpstr>
      <vt:lpstr>Feedback is welcome...  https://aka.ms/aks-oct18hh-fb </vt:lpstr>
      <vt:lpstr>The Challenges</vt:lpstr>
      <vt:lpstr>Project Unicorn</vt:lpstr>
      <vt:lpstr>PowerPoint Presentation</vt:lpstr>
      <vt:lpstr>Cluster Level - Identity and Access Management through AAD and RBAC </vt:lpstr>
      <vt:lpstr>Azure Level - Identity and Access Management through AAD and RBAC </vt:lpstr>
      <vt:lpstr>Roles / Role-Bindings</vt:lpstr>
      <vt:lpstr>Provisioning AD-enabled AKS</vt:lpstr>
      <vt:lpstr>PowerPoint Presentation</vt:lpstr>
      <vt:lpstr>Project Unicorn</vt:lpstr>
      <vt:lpstr>PowerPoint Presentation</vt:lpstr>
      <vt:lpstr>PowerPoint Presentation</vt:lpstr>
      <vt:lpstr>PowerPoint Presentation</vt:lpstr>
      <vt:lpstr>PowerPoint Presentation</vt:lpstr>
      <vt:lpstr>PowerPoint Presentation</vt:lpstr>
      <vt:lpstr>Project Unicorn</vt:lpstr>
      <vt:lpstr>PowerPoint Presentation</vt:lpstr>
      <vt:lpstr>PowerPoint Presentation</vt:lpstr>
      <vt:lpstr>PowerPoint Presentation</vt:lpstr>
      <vt:lpstr>Kubernetes Namespaces</vt:lpstr>
      <vt:lpstr>Azure Network Policy Manager</vt:lpstr>
      <vt:lpstr>PowerPoint Presentation</vt:lpstr>
      <vt:lpstr>Project Unicorn</vt:lpstr>
      <vt:lpstr>PowerPoint Presentation</vt:lpstr>
      <vt:lpstr>PowerPoint Presentation</vt:lpstr>
      <vt:lpstr>PowerPoint Presentation</vt:lpstr>
      <vt:lpstr>Project Unicorn</vt:lpstr>
      <vt:lpstr>Securing Kubernetes Services with WAF</vt:lpstr>
      <vt:lpstr>WAF Features</vt:lpstr>
      <vt:lpstr>PowerPoint Presentation</vt:lpstr>
      <vt:lpstr>PowerPoint Presentation</vt:lpstr>
      <vt:lpstr>PowerPoint Presentation</vt:lpstr>
      <vt:lpstr>PowerPoint Presentation</vt:lpstr>
      <vt:lpstr>PowerPoint Presentation</vt:lpstr>
      <vt:lpstr>Project Unicorn</vt:lpstr>
      <vt:lpstr>Azure RBAC</vt:lpstr>
      <vt:lpstr>Access Azure Resources in your workload</vt:lpstr>
      <vt:lpstr>Managed Service Identity MSI</vt:lpstr>
      <vt:lpstr>AAD Pod Identity</vt:lpstr>
      <vt:lpstr>PowerPoint Presentation</vt:lpstr>
      <vt:lpstr>Project Unicorn</vt:lpstr>
      <vt:lpstr>Sidecar Pattern</vt:lpstr>
      <vt:lpstr>PowerPoint Presentation</vt:lpstr>
      <vt:lpstr>Project Unicorn</vt:lpstr>
      <vt:lpstr>PowerPoint Presentation</vt:lpstr>
      <vt:lpstr>PowerPoint Presentation</vt:lpstr>
      <vt:lpstr>PowerPoint Presentation</vt:lpstr>
      <vt:lpstr>PowerPoint Presentation</vt:lpstr>
      <vt:lpstr>PowerPoint Presentation</vt:lpstr>
      <vt:lpstr>Continuous Integration / Deployment with Azure DevOps Pipelines</vt:lpstr>
      <vt:lpstr>How to organize code for micro-services?</vt:lpstr>
      <vt:lpstr>“What we wanted to add…”</vt:lpstr>
      <vt:lpstr>Kube-advisor</vt:lpstr>
      <vt:lpstr>Cluster Level Security – Nodes, Upgrade and Patches</vt:lpstr>
      <vt:lpstr>Container Level Security – Images</vt:lpstr>
      <vt:lpstr>Pod Level – Pod Security Context</vt:lpstr>
      <vt:lpstr>Pod Level – Pod Security Context</vt:lpstr>
      <vt:lpstr>Pod Level – Pod Security Policies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Kubernetes Bootcamp</dc:title>
  <dc:creator>Christian Dennig</dc:creator>
  <cp:lastModifiedBy>Christian Dennig</cp:lastModifiedBy>
  <cp:revision>13</cp:revision>
  <cp:lastPrinted>2019-04-24T08:25:41Z</cp:lastPrinted>
  <dcterms:created xsi:type="dcterms:W3CDTF">2019-04-19T09:35:39Z</dcterms:created>
  <dcterms:modified xsi:type="dcterms:W3CDTF">2019-06-26T13:28:03Z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0x010100B521A7DB5F5E26459B7958FEB903EBE2</vt:lpwstr>
  </property>
</Properties>
</file>